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57" r:id="rId2"/>
    <p:sldId id="279" r:id="rId3"/>
    <p:sldId id="260" r:id="rId4"/>
    <p:sldId id="261" r:id="rId5"/>
    <p:sldId id="262" r:id="rId6"/>
    <p:sldId id="263" r:id="rId7"/>
    <p:sldId id="280" r:id="rId8"/>
    <p:sldId id="265" r:id="rId9"/>
    <p:sldId id="266" r:id="rId10"/>
    <p:sldId id="281" r:id="rId11"/>
    <p:sldId id="282" r:id="rId12"/>
    <p:sldId id="269" r:id="rId13"/>
    <p:sldId id="270" r:id="rId14"/>
    <p:sldId id="271" r:id="rId15"/>
    <p:sldId id="272" r:id="rId16"/>
    <p:sldId id="273" r:id="rId17"/>
    <p:sldId id="274" r:id="rId18"/>
    <p:sldId id="275" r:id="rId19"/>
    <p:sldId id="27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096"/>
    <a:srgbClr val="BAE6E8"/>
    <a:srgbClr val="E1F3F4"/>
    <a:srgbClr val="9ADEE6"/>
    <a:srgbClr val="1F7388"/>
    <a:srgbClr val="CDEDEF"/>
    <a:srgbClr val="B1E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6154" autoAdjust="0"/>
  </p:normalViewPr>
  <p:slideViewPr>
    <p:cSldViewPr snapToGrid="0">
      <p:cViewPr>
        <p:scale>
          <a:sx n="75" d="100"/>
          <a:sy n="75" d="100"/>
        </p:scale>
        <p:origin x="246"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DD289-2FC7-46A9-A0E4-ECB4261DD6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FF1A495-33C7-4B4B-B15D-E2BC131CADA5}">
      <dgm:prSet custT="1"/>
      <dgm:spPr/>
      <dgm:t>
        <a:bodyPr/>
        <a:lstStyle/>
        <a:p>
          <a:pPr>
            <a:lnSpc>
              <a:spcPct val="100000"/>
            </a:lnSpc>
          </a:pPr>
          <a:r>
            <a:rPr lang="de-DE" sz="1300" b="0" i="0" dirty="0">
              <a:solidFill>
                <a:srgbClr val="374151"/>
              </a:solidFill>
              <a:effectLst/>
              <a:latin typeface="Söhne"/>
            </a:rPr>
            <a:t>Empfehlungen für Unternehmen zur Anpassung an international vereinbarte Ziele in Bezug auf </a:t>
          </a:r>
          <a:r>
            <a:rPr lang="de-DE" sz="1300" b="1" i="0" dirty="0">
              <a:solidFill>
                <a:srgbClr val="374151"/>
              </a:solidFill>
              <a:effectLst/>
              <a:latin typeface="Söhne"/>
            </a:rPr>
            <a:t>Klimawandel und Biodiversität</a:t>
          </a:r>
          <a:endParaRPr lang="en-US" sz="1300" dirty="0"/>
        </a:p>
      </dgm:t>
    </dgm:pt>
    <dgm:pt modelId="{82AC6D10-A01C-4EDD-AC66-94F6740C4B3F}" type="parTrans" cxnId="{C87A6F34-AC30-432C-80CC-01D7C7D65CDD}">
      <dgm:prSet/>
      <dgm:spPr/>
      <dgm:t>
        <a:bodyPr/>
        <a:lstStyle/>
        <a:p>
          <a:endParaRPr lang="en-US"/>
        </a:p>
      </dgm:t>
    </dgm:pt>
    <dgm:pt modelId="{9487BAB5-8D52-4DEB-A07A-B11DF7AFBF8E}" type="sibTrans" cxnId="{C87A6F34-AC30-432C-80CC-01D7C7D65CDD}">
      <dgm:prSet/>
      <dgm:spPr/>
      <dgm:t>
        <a:bodyPr/>
        <a:lstStyle/>
        <a:p>
          <a:endParaRPr lang="en-US"/>
        </a:p>
      </dgm:t>
    </dgm:pt>
    <dgm:pt modelId="{E7CBC7E2-9616-4DE4-A938-3C116F8BBB84}">
      <dgm:prSet custT="1"/>
      <dgm:spPr/>
      <dgm:t>
        <a:bodyPr/>
        <a:lstStyle/>
        <a:p>
          <a:pPr>
            <a:lnSpc>
              <a:spcPct val="100000"/>
            </a:lnSpc>
          </a:pPr>
          <a:r>
            <a:rPr lang="de-DE" sz="1300" b="0" i="0" dirty="0">
              <a:solidFill>
                <a:srgbClr val="374151"/>
              </a:solidFill>
              <a:effectLst/>
              <a:latin typeface="Söhne"/>
            </a:rPr>
            <a:t>Empfehlungen für risikobasierte Sorgfaltsprüfung bei Entwicklung, Finanzierung, Verkauf, Lizenzierung, Handel und Nutzung von </a:t>
          </a:r>
          <a:r>
            <a:rPr lang="de-DE" sz="1300" b="1" i="0" dirty="0">
              <a:solidFill>
                <a:srgbClr val="374151"/>
              </a:solidFill>
              <a:effectLst/>
              <a:latin typeface="Söhne"/>
            </a:rPr>
            <a:t>Technologie, einschließlich Erhebung und Nutzung von Daten</a:t>
          </a:r>
          <a:endParaRPr lang="en-US" sz="1300" dirty="0"/>
        </a:p>
      </dgm:t>
    </dgm:pt>
    <dgm:pt modelId="{3701B521-8535-4865-A9AF-4399F01D9163}" type="parTrans" cxnId="{F59194CA-7921-491A-842D-0CF5DDD15A6B}">
      <dgm:prSet/>
      <dgm:spPr/>
      <dgm:t>
        <a:bodyPr/>
        <a:lstStyle/>
        <a:p>
          <a:endParaRPr lang="en-US"/>
        </a:p>
      </dgm:t>
    </dgm:pt>
    <dgm:pt modelId="{1C17B3E7-8CAE-48B7-B48C-721026B7A718}" type="sibTrans" cxnId="{F59194CA-7921-491A-842D-0CF5DDD15A6B}">
      <dgm:prSet/>
      <dgm:spPr/>
      <dgm:t>
        <a:bodyPr/>
        <a:lstStyle/>
        <a:p>
          <a:endParaRPr lang="en-US"/>
        </a:p>
      </dgm:t>
    </dgm:pt>
    <dgm:pt modelId="{D612B463-B744-439F-8DDE-E8EE68BCADAC}">
      <dgm:prSet custT="1"/>
      <dgm:spPr/>
      <dgm:t>
        <a:bodyPr/>
        <a:lstStyle/>
        <a:p>
          <a:pPr>
            <a:lnSpc>
              <a:spcPct val="100000"/>
            </a:lnSpc>
          </a:pPr>
          <a:r>
            <a:rPr lang="de-DE" sz="1300" dirty="0">
              <a:solidFill>
                <a:schemeClr val="tx1"/>
              </a:solidFill>
              <a:effectLst/>
              <a:latin typeface="+mn-lt"/>
              <a:ea typeface="+mn-ea"/>
              <a:cs typeface="+mn-cs"/>
            </a:rPr>
            <a:t>Empfehlungen</a:t>
          </a:r>
          <a:r>
            <a:rPr lang="de-AT" sz="1300" dirty="0">
              <a:solidFill>
                <a:schemeClr val="tx1"/>
              </a:solidFill>
              <a:effectLst/>
              <a:latin typeface="+mn-lt"/>
              <a:ea typeface="+mn-ea"/>
              <a:cs typeface="+mn-cs"/>
            </a:rPr>
            <a:t>, wie Unternehmen ihrer Sorgfaltspflicht nachkommen sollen, wenn es um Auswirkungen und Geschäftsbeziehungen im Zusammenhang mit der </a:t>
          </a:r>
          <a:r>
            <a:rPr lang="de-AT" sz="1300" b="1" dirty="0">
              <a:solidFill>
                <a:schemeClr val="tx1"/>
              </a:solidFill>
              <a:effectLst/>
              <a:latin typeface="+mn-lt"/>
              <a:ea typeface="+mn-ea"/>
              <a:cs typeface="+mn-cs"/>
            </a:rPr>
            <a:t>Nutzung ihrer Produkte und Dienstleistungen</a:t>
          </a:r>
          <a:r>
            <a:rPr lang="de-AT" sz="1300" dirty="0">
              <a:solidFill>
                <a:schemeClr val="tx1"/>
              </a:solidFill>
              <a:effectLst/>
              <a:latin typeface="+mn-lt"/>
              <a:ea typeface="+mn-ea"/>
              <a:cs typeface="+mn-cs"/>
            </a:rPr>
            <a:t> geht</a:t>
          </a:r>
          <a:endParaRPr lang="en-US" sz="1300" dirty="0"/>
        </a:p>
      </dgm:t>
    </dgm:pt>
    <dgm:pt modelId="{3B532782-978F-4CD5-B01E-B9EFF8F39FC5}" type="parTrans" cxnId="{5DBC9B1E-CB8F-4699-819A-D5491C9EC543}">
      <dgm:prSet/>
      <dgm:spPr/>
      <dgm:t>
        <a:bodyPr/>
        <a:lstStyle/>
        <a:p>
          <a:endParaRPr lang="en-US"/>
        </a:p>
      </dgm:t>
    </dgm:pt>
    <dgm:pt modelId="{7CA9143C-0CA5-4CF7-AE42-16F04BAC94A6}" type="sibTrans" cxnId="{5DBC9B1E-CB8F-4699-819A-D5491C9EC543}">
      <dgm:prSet/>
      <dgm:spPr/>
      <dgm:t>
        <a:bodyPr/>
        <a:lstStyle/>
        <a:p>
          <a:endParaRPr lang="en-US"/>
        </a:p>
      </dgm:t>
    </dgm:pt>
    <dgm:pt modelId="{9FF38B39-67A7-4F81-B953-E7C3BE53F192}">
      <dgm:prSet custT="1"/>
      <dgm:spPr/>
      <dgm:t>
        <a:bodyPr/>
        <a:lstStyle/>
        <a:p>
          <a:pPr>
            <a:lnSpc>
              <a:spcPct val="100000"/>
            </a:lnSpc>
          </a:pPr>
          <a:r>
            <a:rPr lang="de-DE" sz="1300" dirty="0">
              <a:solidFill>
                <a:schemeClr val="tx1"/>
              </a:solidFill>
              <a:effectLst/>
              <a:latin typeface="+mn-lt"/>
              <a:ea typeface="+mn-ea"/>
              <a:cs typeface="+mn-cs"/>
            </a:rPr>
            <a:t>Besserer</a:t>
          </a:r>
          <a:r>
            <a:rPr lang="de-AT" sz="1300" dirty="0">
              <a:solidFill>
                <a:schemeClr val="tx1"/>
              </a:solidFill>
              <a:effectLst/>
              <a:latin typeface="+mn-lt"/>
              <a:ea typeface="+mn-ea"/>
              <a:cs typeface="+mn-cs"/>
            </a:rPr>
            <a:t> Schutz für </a:t>
          </a:r>
          <a:r>
            <a:rPr lang="de-AT" sz="1300" b="1" dirty="0">
              <a:solidFill>
                <a:schemeClr val="tx1"/>
              </a:solidFill>
              <a:effectLst/>
              <a:latin typeface="+mn-lt"/>
              <a:ea typeface="+mn-ea"/>
              <a:cs typeface="+mn-cs"/>
            </a:rPr>
            <a:t>gefährdete Personen und Gruppen</a:t>
          </a:r>
          <a:r>
            <a:rPr lang="de-AT" sz="1300" dirty="0">
              <a:solidFill>
                <a:schemeClr val="tx1"/>
              </a:solidFill>
              <a:effectLst/>
              <a:latin typeface="+mn-lt"/>
              <a:ea typeface="+mn-ea"/>
              <a:cs typeface="+mn-cs"/>
            </a:rPr>
            <a:t>, einschließlich derjenigen, die Bedenken hinsichtlich unternehmerischen Handelns äußern</a:t>
          </a:r>
          <a:endParaRPr lang="en-US" sz="1300" dirty="0"/>
        </a:p>
      </dgm:t>
    </dgm:pt>
    <dgm:pt modelId="{1DAF3B3C-25C9-43AE-9BFE-7A0C3D2BA2D9}" type="parTrans" cxnId="{35E728BC-2D6C-4A58-8C15-36ED955FFFB4}">
      <dgm:prSet/>
      <dgm:spPr/>
      <dgm:t>
        <a:bodyPr/>
        <a:lstStyle/>
        <a:p>
          <a:endParaRPr lang="en-US"/>
        </a:p>
      </dgm:t>
    </dgm:pt>
    <dgm:pt modelId="{BD006325-B501-4FFE-873A-5F89DFB63B85}" type="sibTrans" cxnId="{35E728BC-2D6C-4A58-8C15-36ED955FFFB4}">
      <dgm:prSet/>
      <dgm:spPr/>
      <dgm:t>
        <a:bodyPr/>
        <a:lstStyle/>
        <a:p>
          <a:endParaRPr lang="en-US"/>
        </a:p>
      </dgm:t>
    </dgm:pt>
    <dgm:pt modelId="{4CA80518-444D-4967-8EF9-0903307B8B96}">
      <dgm:prSet custT="1"/>
      <dgm:spPr/>
      <dgm:t>
        <a:bodyPr/>
        <a:lstStyle/>
        <a:p>
          <a:pPr>
            <a:lnSpc>
              <a:spcPct val="100000"/>
            </a:lnSpc>
          </a:pPr>
          <a:r>
            <a:rPr lang="de-DE" sz="1300" b="0" i="0" dirty="0">
              <a:solidFill>
                <a:srgbClr val="374151"/>
              </a:solidFill>
              <a:effectLst/>
              <a:latin typeface="Söhne"/>
            </a:rPr>
            <a:t>Aktualisierte Empfehlungen zur </a:t>
          </a:r>
          <a:r>
            <a:rPr lang="de-DE" sz="1300" b="1" i="0" dirty="0">
              <a:solidFill>
                <a:srgbClr val="374151"/>
              </a:solidFill>
              <a:effectLst/>
              <a:latin typeface="Söhne"/>
            </a:rPr>
            <a:t>Offenlegung von Informationen zum verantwortungsvollen unternehmerischen Handeln</a:t>
          </a:r>
          <a:endParaRPr lang="en-US" sz="1300" dirty="0"/>
        </a:p>
      </dgm:t>
    </dgm:pt>
    <dgm:pt modelId="{65EAA836-B9BB-4B4D-9319-B5F36EEEA206}" type="parTrans" cxnId="{324CC59C-86C7-432E-9930-1ECB20064494}">
      <dgm:prSet/>
      <dgm:spPr/>
      <dgm:t>
        <a:bodyPr/>
        <a:lstStyle/>
        <a:p>
          <a:endParaRPr lang="en-US"/>
        </a:p>
      </dgm:t>
    </dgm:pt>
    <dgm:pt modelId="{89AD446F-AFCD-4C17-B36B-10CBAEF93198}" type="sibTrans" cxnId="{324CC59C-86C7-432E-9930-1ECB20064494}">
      <dgm:prSet/>
      <dgm:spPr/>
      <dgm:t>
        <a:bodyPr/>
        <a:lstStyle/>
        <a:p>
          <a:endParaRPr lang="en-US"/>
        </a:p>
      </dgm:t>
    </dgm:pt>
    <dgm:pt modelId="{ED126C36-5A0E-41B6-8787-A93406252095}">
      <dgm:prSet custT="1"/>
      <dgm:spPr/>
      <dgm:t>
        <a:bodyPr/>
        <a:lstStyle/>
        <a:p>
          <a:pPr>
            <a:lnSpc>
              <a:spcPct val="100000"/>
            </a:lnSpc>
          </a:pPr>
          <a:r>
            <a:rPr lang="de-DE" sz="1300" dirty="0">
              <a:solidFill>
                <a:schemeClr val="tx1"/>
              </a:solidFill>
              <a:effectLst/>
              <a:latin typeface="+mn-lt"/>
              <a:ea typeface="+mn-ea"/>
              <a:cs typeface="+mn-cs"/>
            </a:rPr>
            <a:t>Ausweitungen</a:t>
          </a:r>
          <a:r>
            <a:rPr lang="de-AT" sz="1300" dirty="0">
              <a:solidFill>
                <a:schemeClr val="tx1"/>
              </a:solidFill>
              <a:effectLst/>
              <a:latin typeface="+mn-lt"/>
              <a:ea typeface="+mn-ea"/>
              <a:cs typeface="+mn-cs"/>
            </a:rPr>
            <a:t> der Empfehlungen zur Sorgfaltspflicht auf </a:t>
          </a:r>
          <a:r>
            <a:rPr lang="de-AT" sz="1300" b="1" dirty="0">
              <a:solidFill>
                <a:schemeClr val="tx1"/>
              </a:solidFill>
              <a:effectLst/>
              <a:latin typeface="+mn-lt"/>
              <a:ea typeface="+mn-ea"/>
              <a:cs typeface="+mn-cs"/>
            </a:rPr>
            <a:t>alle Formen von Korruption</a:t>
          </a:r>
          <a:endParaRPr lang="en-US" sz="1300" dirty="0"/>
        </a:p>
      </dgm:t>
    </dgm:pt>
    <dgm:pt modelId="{8CC89DA3-2884-488D-81AA-DE5EF1AC9E5C}" type="parTrans" cxnId="{BBED8F9A-EEE3-4667-91F0-7CE67F6A7B85}">
      <dgm:prSet/>
      <dgm:spPr/>
      <dgm:t>
        <a:bodyPr/>
        <a:lstStyle/>
        <a:p>
          <a:endParaRPr lang="en-US"/>
        </a:p>
      </dgm:t>
    </dgm:pt>
    <dgm:pt modelId="{3900D31D-F5DC-4BBD-9A3E-E40EBA491ECB}" type="sibTrans" cxnId="{BBED8F9A-EEE3-4667-91F0-7CE67F6A7B85}">
      <dgm:prSet/>
      <dgm:spPr/>
      <dgm:t>
        <a:bodyPr/>
        <a:lstStyle/>
        <a:p>
          <a:endParaRPr lang="en-US"/>
        </a:p>
      </dgm:t>
    </dgm:pt>
    <dgm:pt modelId="{967D43D5-6055-4539-AFDD-BA929562B8FE}">
      <dgm:prSet custT="1"/>
      <dgm:spPr/>
      <dgm:t>
        <a:bodyPr/>
        <a:lstStyle/>
        <a:p>
          <a:pPr>
            <a:lnSpc>
              <a:spcPct val="100000"/>
            </a:lnSpc>
          </a:pPr>
          <a:r>
            <a:rPr lang="de-DE" sz="1300" b="0" i="0" dirty="0">
              <a:solidFill>
                <a:srgbClr val="374151"/>
              </a:solidFill>
              <a:effectLst/>
              <a:latin typeface="Söhne"/>
            </a:rPr>
            <a:t>Empfehlungen an Unternehmen, sicherzustellen, dass </a:t>
          </a:r>
          <a:r>
            <a:rPr lang="de-DE" sz="1300" b="1" i="0" dirty="0">
              <a:solidFill>
                <a:srgbClr val="374151"/>
              </a:solidFill>
              <a:effectLst/>
              <a:latin typeface="Söhne"/>
            </a:rPr>
            <a:t>Lobbying-Aktivitäten</a:t>
          </a:r>
          <a:r>
            <a:rPr lang="de-DE" sz="1300" b="0" i="0" dirty="0">
              <a:solidFill>
                <a:srgbClr val="374151"/>
              </a:solidFill>
              <a:effectLst/>
              <a:latin typeface="Söhne"/>
            </a:rPr>
            <a:t> im Einklang mit den Leitsätzen stehen</a:t>
          </a:r>
          <a:endParaRPr lang="en-US" sz="1300" dirty="0"/>
        </a:p>
      </dgm:t>
    </dgm:pt>
    <dgm:pt modelId="{1852F630-6F68-43D7-A296-22A449EB0A3B}" type="parTrans" cxnId="{05D7E13F-8601-4266-A835-D7E475CDF10D}">
      <dgm:prSet/>
      <dgm:spPr/>
      <dgm:t>
        <a:bodyPr/>
        <a:lstStyle/>
        <a:p>
          <a:endParaRPr lang="en-US"/>
        </a:p>
      </dgm:t>
    </dgm:pt>
    <dgm:pt modelId="{1675AAB7-2337-427C-BAC0-78AD01B03941}" type="sibTrans" cxnId="{05D7E13F-8601-4266-A835-D7E475CDF10D}">
      <dgm:prSet/>
      <dgm:spPr/>
      <dgm:t>
        <a:bodyPr/>
        <a:lstStyle/>
        <a:p>
          <a:endParaRPr lang="en-US"/>
        </a:p>
      </dgm:t>
    </dgm:pt>
    <dgm:pt modelId="{240F5474-3FDF-4E8D-9ACE-0EB4DAFB4606}">
      <dgm:prSet custT="1"/>
      <dgm:spPr/>
      <dgm:t>
        <a:bodyPr/>
        <a:lstStyle/>
        <a:p>
          <a:pPr>
            <a:lnSpc>
              <a:spcPct val="100000"/>
            </a:lnSpc>
            <a:buFont typeface="Arial" panose="020B0604020202020204" pitchFamily="34" charset="0"/>
            <a:buChar char="•"/>
          </a:pPr>
          <a:r>
            <a:rPr lang="de-AT" sz="1300" dirty="0">
              <a:solidFill>
                <a:schemeClr val="tx1"/>
              </a:solidFill>
              <a:effectLst/>
              <a:latin typeface="+mn-lt"/>
              <a:ea typeface="+mn-ea"/>
              <a:cs typeface="+mn-cs"/>
            </a:rPr>
            <a:t>Gestärkte Verfahren zur Gewährleistung der Sichtbarkeit, Wirksamkeit und funktionalen Äquivalenz der </a:t>
          </a:r>
          <a:r>
            <a:rPr lang="de-AT" sz="1300" b="1" dirty="0">
              <a:solidFill>
                <a:schemeClr val="tx1"/>
              </a:solidFill>
              <a:effectLst/>
              <a:latin typeface="+mn-lt"/>
              <a:ea typeface="+mn-ea"/>
              <a:cs typeface="+mn-cs"/>
            </a:rPr>
            <a:t>nationalen Kontaktstellen. </a:t>
          </a:r>
          <a:endParaRPr lang="en-US" sz="1300" dirty="0"/>
        </a:p>
      </dgm:t>
    </dgm:pt>
    <dgm:pt modelId="{E6C73345-087F-4871-BE8B-CE8796BC8841}" type="parTrans" cxnId="{B98E57FA-D650-41AA-9311-539968993892}">
      <dgm:prSet/>
      <dgm:spPr/>
      <dgm:t>
        <a:bodyPr/>
        <a:lstStyle/>
        <a:p>
          <a:endParaRPr lang="en-US"/>
        </a:p>
      </dgm:t>
    </dgm:pt>
    <dgm:pt modelId="{8D32C189-AD83-45B6-8B79-F56E31164EBE}" type="sibTrans" cxnId="{B98E57FA-D650-41AA-9311-539968993892}">
      <dgm:prSet/>
      <dgm:spPr/>
      <dgm:t>
        <a:bodyPr/>
        <a:lstStyle/>
        <a:p>
          <a:endParaRPr lang="en-US"/>
        </a:p>
      </dgm:t>
    </dgm:pt>
    <dgm:pt modelId="{99C79B11-8463-4968-9787-58D67B75A903}" type="pres">
      <dgm:prSet presAssocID="{6A0DD289-2FC7-46A9-A0E4-ECB4261DD660}" presName="root" presStyleCnt="0">
        <dgm:presLayoutVars>
          <dgm:dir/>
          <dgm:resizeHandles val="exact"/>
        </dgm:presLayoutVars>
      </dgm:prSet>
      <dgm:spPr/>
    </dgm:pt>
    <dgm:pt modelId="{5E47B8C6-10A8-4A3E-BCE6-90A30BFA9CC9}" type="pres">
      <dgm:prSet presAssocID="{CFF1A495-33C7-4B4B-B15D-E2BC131CADA5}" presName="compNode" presStyleCnt="0"/>
      <dgm:spPr/>
    </dgm:pt>
    <dgm:pt modelId="{3808DF18-8B21-409E-B003-0591CE6ACA95}" type="pres">
      <dgm:prSet presAssocID="{CFF1A495-33C7-4B4B-B15D-E2BC131CADA5}" presName="iconRect" presStyleLbl="node1" presStyleIdx="0" presStyleCnt="8" custLinFactNeighborX="-21869" custLinFactNeighborY="179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BD4DF918-8409-4DED-88C0-E936DFFF8B7A}" type="pres">
      <dgm:prSet presAssocID="{CFF1A495-33C7-4B4B-B15D-E2BC131CADA5}" presName="spaceRect" presStyleCnt="0"/>
      <dgm:spPr/>
    </dgm:pt>
    <dgm:pt modelId="{E5518AD0-E288-46D3-B35A-E22B10845DEE}" type="pres">
      <dgm:prSet presAssocID="{CFF1A495-33C7-4B4B-B15D-E2BC131CADA5}" presName="textRect" presStyleLbl="revTx" presStyleIdx="0" presStyleCnt="8" custLinFactNeighborX="-7307">
        <dgm:presLayoutVars>
          <dgm:chMax val="1"/>
          <dgm:chPref val="1"/>
        </dgm:presLayoutVars>
      </dgm:prSet>
      <dgm:spPr/>
    </dgm:pt>
    <dgm:pt modelId="{5B4543B9-1EC7-4DBE-8895-8378CE0AFFF9}" type="pres">
      <dgm:prSet presAssocID="{9487BAB5-8D52-4DEB-A07A-B11DF7AFBF8E}" presName="sibTrans" presStyleCnt="0"/>
      <dgm:spPr/>
    </dgm:pt>
    <dgm:pt modelId="{7C776E39-D12D-4242-B046-E48E2413F7BF}" type="pres">
      <dgm:prSet presAssocID="{E7CBC7E2-9616-4DE4-A938-3C116F8BBB84}" presName="compNode" presStyleCnt="0"/>
      <dgm:spPr/>
    </dgm:pt>
    <dgm:pt modelId="{25A11A1A-762B-4FD1-86D8-45DD0509EC73}" type="pres">
      <dgm:prSet presAssocID="{E7CBC7E2-9616-4DE4-A938-3C116F8BBB84}" presName="iconRect" presStyleLbl="node1" presStyleIdx="1" presStyleCnt="8" custLinFactNeighborX="-24827" custLinFactNeighborY="179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89D8EB42-330F-4016-ADE9-F10252C59469}" type="pres">
      <dgm:prSet presAssocID="{E7CBC7E2-9616-4DE4-A938-3C116F8BBB84}" presName="spaceRect" presStyleCnt="0"/>
      <dgm:spPr/>
    </dgm:pt>
    <dgm:pt modelId="{CDCD2F36-B665-4844-9FCA-E19DCB1F7EF5}" type="pres">
      <dgm:prSet presAssocID="{E7CBC7E2-9616-4DE4-A938-3C116F8BBB84}" presName="textRect" presStyleLbl="revTx" presStyleIdx="1" presStyleCnt="8" custScaleX="135342" custLinFactNeighborX="-7307">
        <dgm:presLayoutVars>
          <dgm:chMax val="1"/>
          <dgm:chPref val="1"/>
        </dgm:presLayoutVars>
      </dgm:prSet>
      <dgm:spPr/>
    </dgm:pt>
    <dgm:pt modelId="{F78D66EC-5A36-4BFF-B4AE-17060D2D0C73}" type="pres">
      <dgm:prSet presAssocID="{1C17B3E7-8CAE-48B7-B48C-721026B7A718}" presName="sibTrans" presStyleCnt="0"/>
      <dgm:spPr/>
    </dgm:pt>
    <dgm:pt modelId="{6440257E-6601-4906-8D7C-BBB6A9D1E6FE}" type="pres">
      <dgm:prSet presAssocID="{D612B463-B744-439F-8DDE-E8EE68BCADAC}" presName="compNode" presStyleCnt="0"/>
      <dgm:spPr/>
    </dgm:pt>
    <dgm:pt modelId="{5778CF44-C833-421E-A710-7FC270801B29}" type="pres">
      <dgm:prSet presAssocID="{D612B463-B744-439F-8DDE-E8EE68BCADAC}" presName="iconRect" presStyleLbl="node1" presStyleIdx="2" presStyleCnt="8" custLinFactNeighborX="-2150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70F1DF0-6CD6-44BB-903F-80A1A6A44B05}" type="pres">
      <dgm:prSet presAssocID="{D612B463-B744-439F-8DDE-E8EE68BCADAC}" presName="spaceRect" presStyleCnt="0"/>
      <dgm:spPr/>
    </dgm:pt>
    <dgm:pt modelId="{3A92D944-95E7-463C-B4E1-60D3D0082AD8}" type="pres">
      <dgm:prSet presAssocID="{D612B463-B744-439F-8DDE-E8EE68BCADAC}" presName="textRect" presStyleLbl="revTx" presStyleIdx="2" presStyleCnt="8" custScaleX="137720" custLinFactNeighborX="-7307">
        <dgm:presLayoutVars>
          <dgm:chMax val="1"/>
          <dgm:chPref val="1"/>
        </dgm:presLayoutVars>
      </dgm:prSet>
      <dgm:spPr/>
    </dgm:pt>
    <dgm:pt modelId="{729E0CB4-3A96-4550-A5FD-C30199BD7291}" type="pres">
      <dgm:prSet presAssocID="{7CA9143C-0CA5-4CF7-AE42-16F04BAC94A6}" presName="sibTrans" presStyleCnt="0"/>
      <dgm:spPr/>
    </dgm:pt>
    <dgm:pt modelId="{2280F488-B22E-4D7A-A78C-8C15CFEBA209}" type="pres">
      <dgm:prSet presAssocID="{9FF38B39-67A7-4F81-B953-E7C3BE53F192}" presName="compNode" presStyleCnt="0"/>
      <dgm:spPr/>
    </dgm:pt>
    <dgm:pt modelId="{0623F208-D18A-4E3C-9183-C5D8B0A8A51D}" type="pres">
      <dgm:prSet presAssocID="{9FF38B39-67A7-4F81-B953-E7C3BE53F192}" presName="iconRect" presStyleLbl="node1" presStyleIdx="3" presStyleCnt="8" custLinFactNeighborX="-17920"/>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dge"/>
        </a:ext>
      </dgm:extLst>
    </dgm:pt>
    <dgm:pt modelId="{83CB4CF5-E7F6-45ED-AB74-77D6067E6DE1}" type="pres">
      <dgm:prSet presAssocID="{9FF38B39-67A7-4F81-B953-E7C3BE53F192}" presName="spaceRect" presStyleCnt="0"/>
      <dgm:spPr/>
    </dgm:pt>
    <dgm:pt modelId="{D1ED2E97-D300-4009-812E-49661807F138}" type="pres">
      <dgm:prSet presAssocID="{9FF38B39-67A7-4F81-B953-E7C3BE53F192}" presName="textRect" presStyleLbl="revTx" presStyleIdx="3" presStyleCnt="8" custScaleX="141283" custLinFactNeighborX="-7307">
        <dgm:presLayoutVars>
          <dgm:chMax val="1"/>
          <dgm:chPref val="1"/>
        </dgm:presLayoutVars>
      </dgm:prSet>
      <dgm:spPr/>
    </dgm:pt>
    <dgm:pt modelId="{27CF552A-F4E2-408D-9CB7-EDDF7667D441}" type="pres">
      <dgm:prSet presAssocID="{BD006325-B501-4FFE-873A-5F89DFB63B85}" presName="sibTrans" presStyleCnt="0"/>
      <dgm:spPr/>
    </dgm:pt>
    <dgm:pt modelId="{03E8A137-FA22-4D3C-8FA6-4373E98AC124}" type="pres">
      <dgm:prSet presAssocID="{4CA80518-444D-4967-8EF9-0903307B8B96}" presName="compNode" presStyleCnt="0"/>
      <dgm:spPr/>
    </dgm:pt>
    <dgm:pt modelId="{9370B8DB-4226-4288-AAB5-3D2F5D61149C}" type="pres">
      <dgm:prSet presAssocID="{4CA80518-444D-4967-8EF9-0903307B8B96}" presName="iconRect" presStyleLbl="node1" presStyleIdx="4" presStyleCnt="8" custLinFactNeighborX="21641" custLinFactNeighborY="6109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3873EA3F-2357-4E72-BFC0-2D1665D96419}" type="pres">
      <dgm:prSet presAssocID="{4CA80518-444D-4967-8EF9-0903307B8B96}" presName="spaceRect" presStyleCnt="0"/>
      <dgm:spPr/>
    </dgm:pt>
    <dgm:pt modelId="{AE01BB29-608B-415F-A259-E38A02DF05CF}" type="pres">
      <dgm:prSet presAssocID="{4CA80518-444D-4967-8EF9-0903307B8B96}" presName="textRect" presStyleLbl="revTx" presStyleIdx="4" presStyleCnt="8" custScaleX="153709" custLinFactNeighborX="9738" custLinFactNeighborY="17020">
        <dgm:presLayoutVars>
          <dgm:chMax val="1"/>
          <dgm:chPref val="1"/>
        </dgm:presLayoutVars>
      </dgm:prSet>
      <dgm:spPr/>
    </dgm:pt>
    <dgm:pt modelId="{1D8389F8-D555-4D73-AC0E-8C21CDA12A8E}" type="pres">
      <dgm:prSet presAssocID="{89AD446F-AFCD-4C17-B36B-10CBAEF93198}" presName="sibTrans" presStyleCnt="0"/>
      <dgm:spPr/>
    </dgm:pt>
    <dgm:pt modelId="{3E15A6A9-56C8-4515-8028-1440A7B46ADD}" type="pres">
      <dgm:prSet presAssocID="{ED126C36-5A0E-41B6-8787-A93406252095}" presName="compNode" presStyleCnt="0"/>
      <dgm:spPr/>
    </dgm:pt>
    <dgm:pt modelId="{BFD0ECC7-9397-45FC-903E-2C6AD19F38F8}" type="pres">
      <dgm:prSet presAssocID="{ED126C36-5A0E-41B6-8787-A93406252095}" presName="iconRect" presStyleLbl="node1" presStyleIdx="5" presStyleCnt="8" custLinFactNeighborX="-33290" custLinFactNeighborY="60789"/>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Gavel"/>
        </a:ext>
      </dgm:extLst>
    </dgm:pt>
    <dgm:pt modelId="{DC60ECAA-5821-4BDF-870B-0D50ED7BBF73}" type="pres">
      <dgm:prSet presAssocID="{ED126C36-5A0E-41B6-8787-A93406252095}" presName="spaceRect" presStyleCnt="0"/>
      <dgm:spPr/>
    </dgm:pt>
    <dgm:pt modelId="{D6815615-6B1D-4E41-ACEC-7F78E34AE37B}" type="pres">
      <dgm:prSet presAssocID="{ED126C36-5A0E-41B6-8787-A93406252095}" presName="textRect" presStyleLbl="revTx" presStyleIdx="5" presStyleCnt="8" custScaleX="142560" custLinFactNeighborX="-9866" custLinFactNeighborY="17020">
        <dgm:presLayoutVars>
          <dgm:chMax val="1"/>
          <dgm:chPref val="1"/>
        </dgm:presLayoutVars>
      </dgm:prSet>
      <dgm:spPr/>
    </dgm:pt>
    <dgm:pt modelId="{EDB4F55A-1710-4ACE-A854-30F42108B686}" type="pres">
      <dgm:prSet presAssocID="{3900D31D-F5DC-4BBD-9A3E-E40EBA491ECB}" presName="sibTrans" presStyleCnt="0"/>
      <dgm:spPr/>
    </dgm:pt>
    <dgm:pt modelId="{1D34B606-4737-4DEF-9706-8D2802722D81}" type="pres">
      <dgm:prSet presAssocID="{967D43D5-6055-4539-AFDD-BA929562B8FE}" presName="compNode" presStyleCnt="0"/>
      <dgm:spPr/>
    </dgm:pt>
    <dgm:pt modelId="{A919BF47-4319-4A5C-A40C-EBE1640FD63F}" type="pres">
      <dgm:prSet presAssocID="{967D43D5-6055-4539-AFDD-BA929562B8FE}" presName="iconRect" presStyleLbl="node1" presStyleIdx="6" presStyleCnt="8" custLinFactNeighborX="-73259" custLinFactNeighborY="6247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9E38A6D4-0CC1-49F1-AA95-9436670DF646}" type="pres">
      <dgm:prSet presAssocID="{967D43D5-6055-4539-AFDD-BA929562B8FE}" presName="spaceRect" presStyleCnt="0"/>
      <dgm:spPr/>
    </dgm:pt>
    <dgm:pt modelId="{A28B2781-0B6F-4F5C-BD47-DEFF388F6CE2}" type="pres">
      <dgm:prSet presAssocID="{967D43D5-6055-4539-AFDD-BA929562B8FE}" presName="textRect" presStyleLbl="revTx" presStyleIdx="6" presStyleCnt="8" custScaleX="148263" custLinFactNeighborX="-22660" custLinFactNeighborY="17020">
        <dgm:presLayoutVars>
          <dgm:chMax val="1"/>
          <dgm:chPref val="1"/>
        </dgm:presLayoutVars>
      </dgm:prSet>
      <dgm:spPr/>
    </dgm:pt>
    <dgm:pt modelId="{A0D12484-2F4F-40DE-A133-6E477F079FEA}" type="pres">
      <dgm:prSet presAssocID="{1675AAB7-2337-427C-BAC0-78AD01B03941}" presName="sibTrans" presStyleCnt="0"/>
      <dgm:spPr/>
    </dgm:pt>
    <dgm:pt modelId="{ECD48F73-F6F3-4DD7-8A81-B1572512FB4C}" type="pres">
      <dgm:prSet presAssocID="{240F5474-3FDF-4E8D-9ACE-0EB4DAFB4606}" presName="compNode" presStyleCnt="0"/>
      <dgm:spPr/>
    </dgm:pt>
    <dgm:pt modelId="{FAF38E87-E586-4B3C-92E8-8D3E398423C9}" type="pres">
      <dgm:prSet presAssocID="{240F5474-3FDF-4E8D-9ACE-0EB4DAFB4606}" presName="iconRect" presStyleLbl="node1" presStyleIdx="7" presStyleCnt="8" custLinFactNeighborX="-73611" custLinFactNeighborY="56895"/>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AFB104D3-7F9F-446A-8E76-2E7EFB64D2DE}" type="pres">
      <dgm:prSet presAssocID="{240F5474-3FDF-4E8D-9ACE-0EB4DAFB4606}" presName="spaceRect" presStyleCnt="0"/>
      <dgm:spPr/>
    </dgm:pt>
    <dgm:pt modelId="{86F514C1-22E9-4892-99CA-EBF7DF68C61C}" type="pres">
      <dgm:prSet presAssocID="{240F5474-3FDF-4E8D-9ACE-0EB4DAFB4606}" presName="textRect" presStyleLbl="revTx" presStyleIdx="7" presStyleCnt="8" custScaleX="160345" custLinFactNeighborX="-24366" custLinFactNeighborY="17020">
        <dgm:presLayoutVars>
          <dgm:chMax val="1"/>
          <dgm:chPref val="1"/>
        </dgm:presLayoutVars>
      </dgm:prSet>
      <dgm:spPr/>
    </dgm:pt>
  </dgm:ptLst>
  <dgm:cxnLst>
    <dgm:cxn modelId="{5DBC9B1E-CB8F-4699-819A-D5491C9EC543}" srcId="{6A0DD289-2FC7-46A9-A0E4-ECB4261DD660}" destId="{D612B463-B744-439F-8DDE-E8EE68BCADAC}" srcOrd="2" destOrd="0" parTransId="{3B532782-978F-4CD5-B01E-B9EFF8F39FC5}" sibTransId="{7CA9143C-0CA5-4CF7-AE42-16F04BAC94A6}"/>
    <dgm:cxn modelId="{FFB3CF2D-30FE-4952-8BB2-662245641EF8}" type="presOf" srcId="{967D43D5-6055-4539-AFDD-BA929562B8FE}" destId="{A28B2781-0B6F-4F5C-BD47-DEFF388F6CE2}" srcOrd="0" destOrd="0" presId="urn:microsoft.com/office/officeart/2018/2/layout/IconLabelList"/>
    <dgm:cxn modelId="{2DAEC02E-CF7D-4C01-91F5-F69A47A7953E}" type="presOf" srcId="{ED126C36-5A0E-41B6-8787-A93406252095}" destId="{D6815615-6B1D-4E41-ACEC-7F78E34AE37B}" srcOrd="0" destOrd="0" presId="urn:microsoft.com/office/officeart/2018/2/layout/IconLabelList"/>
    <dgm:cxn modelId="{C87A6F34-AC30-432C-80CC-01D7C7D65CDD}" srcId="{6A0DD289-2FC7-46A9-A0E4-ECB4261DD660}" destId="{CFF1A495-33C7-4B4B-B15D-E2BC131CADA5}" srcOrd="0" destOrd="0" parTransId="{82AC6D10-A01C-4EDD-AC66-94F6740C4B3F}" sibTransId="{9487BAB5-8D52-4DEB-A07A-B11DF7AFBF8E}"/>
    <dgm:cxn modelId="{05D7E13F-8601-4266-A835-D7E475CDF10D}" srcId="{6A0DD289-2FC7-46A9-A0E4-ECB4261DD660}" destId="{967D43D5-6055-4539-AFDD-BA929562B8FE}" srcOrd="6" destOrd="0" parTransId="{1852F630-6F68-43D7-A296-22A449EB0A3B}" sibTransId="{1675AAB7-2337-427C-BAC0-78AD01B03941}"/>
    <dgm:cxn modelId="{D0C62363-5A99-45C9-A08D-8017DDA5C950}" type="presOf" srcId="{4CA80518-444D-4967-8EF9-0903307B8B96}" destId="{AE01BB29-608B-415F-A259-E38A02DF05CF}" srcOrd="0" destOrd="0" presId="urn:microsoft.com/office/officeart/2018/2/layout/IconLabelList"/>
    <dgm:cxn modelId="{93A1D267-3B6A-4B4C-9FC9-6CBD2A227061}" type="presOf" srcId="{E7CBC7E2-9616-4DE4-A938-3C116F8BBB84}" destId="{CDCD2F36-B665-4844-9FCA-E19DCB1F7EF5}" srcOrd="0" destOrd="0" presId="urn:microsoft.com/office/officeart/2018/2/layout/IconLabelList"/>
    <dgm:cxn modelId="{70BAF469-AE02-48BD-84A3-CF7EC61AA9F4}" type="presOf" srcId="{9FF38B39-67A7-4F81-B953-E7C3BE53F192}" destId="{D1ED2E97-D300-4009-812E-49661807F138}" srcOrd="0" destOrd="0" presId="urn:microsoft.com/office/officeart/2018/2/layout/IconLabelList"/>
    <dgm:cxn modelId="{E949CD98-8D2A-459C-87D1-D8F092DFC4B3}" type="presOf" srcId="{240F5474-3FDF-4E8D-9ACE-0EB4DAFB4606}" destId="{86F514C1-22E9-4892-99CA-EBF7DF68C61C}" srcOrd="0" destOrd="0" presId="urn:microsoft.com/office/officeart/2018/2/layout/IconLabelList"/>
    <dgm:cxn modelId="{BBED8F9A-EEE3-4667-91F0-7CE67F6A7B85}" srcId="{6A0DD289-2FC7-46A9-A0E4-ECB4261DD660}" destId="{ED126C36-5A0E-41B6-8787-A93406252095}" srcOrd="5" destOrd="0" parTransId="{8CC89DA3-2884-488D-81AA-DE5EF1AC9E5C}" sibTransId="{3900D31D-F5DC-4BBD-9A3E-E40EBA491ECB}"/>
    <dgm:cxn modelId="{324CC59C-86C7-432E-9930-1ECB20064494}" srcId="{6A0DD289-2FC7-46A9-A0E4-ECB4261DD660}" destId="{4CA80518-444D-4967-8EF9-0903307B8B96}" srcOrd="4" destOrd="0" parTransId="{65EAA836-B9BB-4B4D-9319-B5F36EEEA206}" sibTransId="{89AD446F-AFCD-4C17-B36B-10CBAEF93198}"/>
    <dgm:cxn modelId="{35E728BC-2D6C-4A58-8C15-36ED955FFFB4}" srcId="{6A0DD289-2FC7-46A9-A0E4-ECB4261DD660}" destId="{9FF38B39-67A7-4F81-B953-E7C3BE53F192}" srcOrd="3" destOrd="0" parTransId="{1DAF3B3C-25C9-43AE-9BFE-7A0C3D2BA2D9}" sibTransId="{BD006325-B501-4FFE-873A-5F89DFB63B85}"/>
    <dgm:cxn modelId="{7F86D5BF-8F14-487A-9B05-1263F613073A}" type="presOf" srcId="{CFF1A495-33C7-4B4B-B15D-E2BC131CADA5}" destId="{E5518AD0-E288-46D3-B35A-E22B10845DEE}" srcOrd="0" destOrd="0" presId="urn:microsoft.com/office/officeart/2018/2/layout/IconLabelList"/>
    <dgm:cxn modelId="{F59194CA-7921-491A-842D-0CF5DDD15A6B}" srcId="{6A0DD289-2FC7-46A9-A0E4-ECB4261DD660}" destId="{E7CBC7E2-9616-4DE4-A938-3C116F8BBB84}" srcOrd="1" destOrd="0" parTransId="{3701B521-8535-4865-A9AF-4399F01D9163}" sibTransId="{1C17B3E7-8CAE-48B7-B48C-721026B7A718}"/>
    <dgm:cxn modelId="{ED3A18EE-B4D0-40CE-8C92-84DDAC4466C6}" type="presOf" srcId="{6A0DD289-2FC7-46A9-A0E4-ECB4261DD660}" destId="{99C79B11-8463-4968-9787-58D67B75A903}" srcOrd="0" destOrd="0" presId="urn:microsoft.com/office/officeart/2018/2/layout/IconLabelList"/>
    <dgm:cxn modelId="{2F4D38F5-9591-4C70-A98F-15ACB8CE34CA}" type="presOf" srcId="{D612B463-B744-439F-8DDE-E8EE68BCADAC}" destId="{3A92D944-95E7-463C-B4E1-60D3D0082AD8}" srcOrd="0" destOrd="0" presId="urn:microsoft.com/office/officeart/2018/2/layout/IconLabelList"/>
    <dgm:cxn modelId="{B98E57FA-D650-41AA-9311-539968993892}" srcId="{6A0DD289-2FC7-46A9-A0E4-ECB4261DD660}" destId="{240F5474-3FDF-4E8D-9ACE-0EB4DAFB4606}" srcOrd="7" destOrd="0" parTransId="{E6C73345-087F-4871-BE8B-CE8796BC8841}" sibTransId="{8D32C189-AD83-45B6-8B79-F56E31164EBE}"/>
    <dgm:cxn modelId="{FDA38CF6-D9B6-412C-876F-5F06AA0D9B97}" type="presParOf" srcId="{99C79B11-8463-4968-9787-58D67B75A903}" destId="{5E47B8C6-10A8-4A3E-BCE6-90A30BFA9CC9}" srcOrd="0" destOrd="0" presId="urn:microsoft.com/office/officeart/2018/2/layout/IconLabelList"/>
    <dgm:cxn modelId="{F3A448F6-C8B5-4C44-A202-A770A6B34F0E}" type="presParOf" srcId="{5E47B8C6-10A8-4A3E-BCE6-90A30BFA9CC9}" destId="{3808DF18-8B21-409E-B003-0591CE6ACA95}" srcOrd="0" destOrd="0" presId="urn:microsoft.com/office/officeart/2018/2/layout/IconLabelList"/>
    <dgm:cxn modelId="{CC558DCB-4F32-4BC4-A128-941BB41BCEF8}" type="presParOf" srcId="{5E47B8C6-10A8-4A3E-BCE6-90A30BFA9CC9}" destId="{BD4DF918-8409-4DED-88C0-E936DFFF8B7A}" srcOrd="1" destOrd="0" presId="urn:microsoft.com/office/officeart/2018/2/layout/IconLabelList"/>
    <dgm:cxn modelId="{13A0C800-8223-4C7E-BB32-BDA2ED0219FA}" type="presParOf" srcId="{5E47B8C6-10A8-4A3E-BCE6-90A30BFA9CC9}" destId="{E5518AD0-E288-46D3-B35A-E22B10845DEE}" srcOrd="2" destOrd="0" presId="urn:microsoft.com/office/officeart/2018/2/layout/IconLabelList"/>
    <dgm:cxn modelId="{982C2451-AF01-45D3-8131-4393B1EB5DCB}" type="presParOf" srcId="{99C79B11-8463-4968-9787-58D67B75A903}" destId="{5B4543B9-1EC7-4DBE-8895-8378CE0AFFF9}" srcOrd="1" destOrd="0" presId="urn:microsoft.com/office/officeart/2018/2/layout/IconLabelList"/>
    <dgm:cxn modelId="{A06D8542-6DA0-4ED4-99DD-A5BC7910A5E6}" type="presParOf" srcId="{99C79B11-8463-4968-9787-58D67B75A903}" destId="{7C776E39-D12D-4242-B046-E48E2413F7BF}" srcOrd="2" destOrd="0" presId="urn:microsoft.com/office/officeart/2018/2/layout/IconLabelList"/>
    <dgm:cxn modelId="{440E3567-CD3A-4C1D-9A60-D08EC0862474}" type="presParOf" srcId="{7C776E39-D12D-4242-B046-E48E2413F7BF}" destId="{25A11A1A-762B-4FD1-86D8-45DD0509EC73}" srcOrd="0" destOrd="0" presId="urn:microsoft.com/office/officeart/2018/2/layout/IconLabelList"/>
    <dgm:cxn modelId="{AE871B18-12BF-44A6-BA9D-85852AF2357C}" type="presParOf" srcId="{7C776E39-D12D-4242-B046-E48E2413F7BF}" destId="{89D8EB42-330F-4016-ADE9-F10252C59469}" srcOrd="1" destOrd="0" presId="urn:microsoft.com/office/officeart/2018/2/layout/IconLabelList"/>
    <dgm:cxn modelId="{3F426C06-940D-47B9-9464-91D8889FF02E}" type="presParOf" srcId="{7C776E39-D12D-4242-B046-E48E2413F7BF}" destId="{CDCD2F36-B665-4844-9FCA-E19DCB1F7EF5}" srcOrd="2" destOrd="0" presId="urn:microsoft.com/office/officeart/2018/2/layout/IconLabelList"/>
    <dgm:cxn modelId="{683C00C6-0DA3-499C-92A9-6295C84F7F6F}" type="presParOf" srcId="{99C79B11-8463-4968-9787-58D67B75A903}" destId="{F78D66EC-5A36-4BFF-B4AE-17060D2D0C73}" srcOrd="3" destOrd="0" presId="urn:microsoft.com/office/officeart/2018/2/layout/IconLabelList"/>
    <dgm:cxn modelId="{CE4BF1C5-033E-48B1-9081-920748FEC348}" type="presParOf" srcId="{99C79B11-8463-4968-9787-58D67B75A903}" destId="{6440257E-6601-4906-8D7C-BBB6A9D1E6FE}" srcOrd="4" destOrd="0" presId="urn:microsoft.com/office/officeart/2018/2/layout/IconLabelList"/>
    <dgm:cxn modelId="{1E899B8C-C0DE-4C64-ABD2-ED5065DFA1DB}" type="presParOf" srcId="{6440257E-6601-4906-8D7C-BBB6A9D1E6FE}" destId="{5778CF44-C833-421E-A710-7FC270801B29}" srcOrd="0" destOrd="0" presId="urn:microsoft.com/office/officeart/2018/2/layout/IconLabelList"/>
    <dgm:cxn modelId="{E48E7B13-0B50-4916-8BA0-C821C2F8E607}" type="presParOf" srcId="{6440257E-6601-4906-8D7C-BBB6A9D1E6FE}" destId="{E70F1DF0-6CD6-44BB-903F-80A1A6A44B05}" srcOrd="1" destOrd="0" presId="urn:microsoft.com/office/officeart/2018/2/layout/IconLabelList"/>
    <dgm:cxn modelId="{E75B9B76-40A5-4AB5-AC2C-4CEE10FE6F5E}" type="presParOf" srcId="{6440257E-6601-4906-8D7C-BBB6A9D1E6FE}" destId="{3A92D944-95E7-463C-B4E1-60D3D0082AD8}" srcOrd="2" destOrd="0" presId="urn:microsoft.com/office/officeart/2018/2/layout/IconLabelList"/>
    <dgm:cxn modelId="{01041091-C60D-4C1F-86A7-7D89C2194963}" type="presParOf" srcId="{99C79B11-8463-4968-9787-58D67B75A903}" destId="{729E0CB4-3A96-4550-A5FD-C30199BD7291}" srcOrd="5" destOrd="0" presId="urn:microsoft.com/office/officeart/2018/2/layout/IconLabelList"/>
    <dgm:cxn modelId="{8AC97BCC-759A-4A67-B3F5-76A434E52433}" type="presParOf" srcId="{99C79B11-8463-4968-9787-58D67B75A903}" destId="{2280F488-B22E-4D7A-A78C-8C15CFEBA209}" srcOrd="6" destOrd="0" presId="urn:microsoft.com/office/officeart/2018/2/layout/IconLabelList"/>
    <dgm:cxn modelId="{0E23C8EB-F998-4A0D-BABD-8B00C3C9380D}" type="presParOf" srcId="{2280F488-B22E-4D7A-A78C-8C15CFEBA209}" destId="{0623F208-D18A-4E3C-9183-C5D8B0A8A51D}" srcOrd="0" destOrd="0" presId="urn:microsoft.com/office/officeart/2018/2/layout/IconLabelList"/>
    <dgm:cxn modelId="{ECB20CBC-A36D-4582-BF01-20B5CB4BD06F}" type="presParOf" srcId="{2280F488-B22E-4D7A-A78C-8C15CFEBA209}" destId="{83CB4CF5-E7F6-45ED-AB74-77D6067E6DE1}" srcOrd="1" destOrd="0" presId="urn:microsoft.com/office/officeart/2018/2/layout/IconLabelList"/>
    <dgm:cxn modelId="{AC664096-F7B5-40AF-8E23-9C5A96DC893D}" type="presParOf" srcId="{2280F488-B22E-4D7A-A78C-8C15CFEBA209}" destId="{D1ED2E97-D300-4009-812E-49661807F138}" srcOrd="2" destOrd="0" presId="urn:microsoft.com/office/officeart/2018/2/layout/IconLabelList"/>
    <dgm:cxn modelId="{B5C7C736-0DF2-4D21-8580-2D62ECE6BBD5}" type="presParOf" srcId="{99C79B11-8463-4968-9787-58D67B75A903}" destId="{27CF552A-F4E2-408D-9CB7-EDDF7667D441}" srcOrd="7" destOrd="0" presId="urn:microsoft.com/office/officeart/2018/2/layout/IconLabelList"/>
    <dgm:cxn modelId="{B8FB0B64-FE97-4D38-8C14-7BE5EF45C893}" type="presParOf" srcId="{99C79B11-8463-4968-9787-58D67B75A903}" destId="{03E8A137-FA22-4D3C-8FA6-4373E98AC124}" srcOrd="8" destOrd="0" presId="urn:microsoft.com/office/officeart/2018/2/layout/IconLabelList"/>
    <dgm:cxn modelId="{6D26367B-42C1-4EFB-9B48-8E6079208EA7}" type="presParOf" srcId="{03E8A137-FA22-4D3C-8FA6-4373E98AC124}" destId="{9370B8DB-4226-4288-AAB5-3D2F5D61149C}" srcOrd="0" destOrd="0" presId="urn:microsoft.com/office/officeart/2018/2/layout/IconLabelList"/>
    <dgm:cxn modelId="{1D0BE91A-93D8-4309-91A7-D76EE4FD4B27}" type="presParOf" srcId="{03E8A137-FA22-4D3C-8FA6-4373E98AC124}" destId="{3873EA3F-2357-4E72-BFC0-2D1665D96419}" srcOrd="1" destOrd="0" presId="urn:microsoft.com/office/officeart/2018/2/layout/IconLabelList"/>
    <dgm:cxn modelId="{BD8D4D4E-AF10-47DC-9AFE-706AB07D67EC}" type="presParOf" srcId="{03E8A137-FA22-4D3C-8FA6-4373E98AC124}" destId="{AE01BB29-608B-415F-A259-E38A02DF05CF}" srcOrd="2" destOrd="0" presId="urn:microsoft.com/office/officeart/2018/2/layout/IconLabelList"/>
    <dgm:cxn modelId="{51B22100-3334-4356-8B3D-B73889C2A77F}" type="presParOf" srcId="{99C79B11-8463-4968-9787-58D67B75A903}" destId="{1D8389F8-D555-4D73-AC0E-8C21CDA12A8E}" srcOrd="9" destOrd="0" presId="urn:microsoft.com/office/officeart/2018/2/layout/IconLabelList"/>
    <dgm:cxn modelId="{9BAA5CCE-05D6-4E2E-8D71-AD2BA2CCD50C}" type="presParOf" srcId="{99C79B11-8463-4968-9787-58D67B75A903}" destId="{3E15A6A9-56C8-4515-8028-1440A7B46ADD}" srcOrd="10" destOrd="0" presId="urn:microsoft.com/office/officeart/2018/2/layout/IconLabelList"/>
    <dgm:cxn modelId="{7B007415-C107-48DA-B25E-102955B95C6A}" type="presParOf" srcId="{3E15A6A9-56C8-4515-8028-1440A7B46ADD}" destId="{BFD0ECC7-9397-45FC-903E-2C6AD19F38F8}" srcOrd="0" destOrd="0" presId="urn:microsoft.com/office/officeart/2018/2/layout/IconLabelList"/>
    <dgm:cxn modelId="{2D88DFA5-F543-4237-A848-CBAA081E079C}" type="presParOf" srcId="{3E15A6A9-56C8-4515-8028-1440A7B46ADD}" destId="{DC60ECAA-5821-4BDF-870B-0D50ED7BBF73}" srcOrd="1" destOrd="0" presId="urn:microsoft.com/office/officeart/2018/2/layout/IconLabelList"/>
    <dgm:cxn modelId="{8792A3D6-5157-48F7-A620-FA3F5FC37F8E}" type="presParOf" srcId="{3E15A6A9-56C8-4515-8028-1440A7B46ADD}" destId="{D6815615-6B1D-4E41-ACEC-7F78E34AE37B}" srcOrd="2" destOrd="0" presId="urn:microsoft.com/office/officeart/2018/2/layout/IconLabelList"/>
    <dgm:cxn modelId="{0C7B54EF-585C-43DB-AAE9-6A079F4EF6F8}" type="presParOf" srcId="{99C79B11-8463-4968-9787-58D67B75A903}" destId="{EDB4F55A-1710-4ACE-A854-30F42108B686}" srcOrd="11" destOrd="0" presId="urn:microsoft.com/office/officeart/2018/2/layout/IconLabelList"/>
    <dgm:cxn modelId="{32A5E3F6-723E-40DF-BF6C-172E4A0364EF}" type="presParOf" srcId="{99C79B11-8463-4968-9787-58D67B75A903}" destId="{1D34B606-4737-4DEF-9706-8D2802722D81}" srcOrd="12" destOrd="0" presId="urn:microsoft.com/office/officeart/2018/2/layout/IconLabelList"/>
    <dgm:cxn modelId="{D80FC5F2-E186-4F2B-8474-19C4154223B9}" type="presParOf" srcId="{1D34B606-4737-4DEF-9706-8D2802722D81}" destId="{A919BF47-4319-4A5C-A40C-EBE1640FD63F}" srcOrd="0" destOrd="0" presId="urn:microsoft.com/office/officeart/2018/2/layout/IconLabelList"/>
    <dgm:cxn modelId="{F7579811-BDEA-43EC-A367-93EB48FF46D5}" type="presParOf" srcId="{1D34B606-4737-4DEF-9706-8D2802722D81}" destId="{9E38A6D4-0CC1-49F1-AA95-9436670DF646}" srcOrd="1" destOrd="0" presId="urn:microsoft.com/office/officeart/2018/2/layout/IconLabelList"/>
    <dgm:cxn modelId="{816EA347-482F-416E-B537-1FC40067E8D0}" type="presParOf" srcId="{1D34B606-4737-4DEF-9706-8D2802722D81}" destId="{A28B2781-0B6F-4F5C-BD47-DEFF388F6CE2}" srcOrd="2" destOrd="0" presId="urn:microsoft.com/office/officeart/2018/2/layout/IconLabelList"/>
    <dgm:cxn modelId="{E60F6928-D6A2-425E-BF4B-C5D289393D38}" type="presParOf" srcId="{99C79B11-8463-4968-9787-58D67B75A903}" destId="{A0D12484-2F4F-40DE-A133-6E477F079FEA}" srcOrd="13" destOrd="0" presId="urn:microsoft.com/office/officeart/2018/2/layout/IconLabelList"/>
    <dgm:cxn modelId="{BA4ED95F-A4C4-4FC9-B6B5-8A7051EB938A}" type="presParOf" srcId="{99C79B11-8463-4968-9787-58D67B75A903}" destId="{ECD48F73-F6F3-4DD7-8A81-B1572512FB4C}" srcOrd="14" destOrd="0" presId="urn:microsoft.com/office/officeart/2018/2/layout/IconLabelList"/>
    <dgm:cxn modelId="{C650E5DF-1D1E-4A87-B228-5C66884995AA}" type="presParOf" srcId="{ECD48F73-F6F3-4DD7-8A81-B1572512FB4C}" destId="{FAF38E87-E586-4B3C-92E8-8D3E398423C9}" srcOrd="0" destOrd="0" presId="urn:microsoft.com/office/officeart/2018/2/layout/IconLabelList"/>
    <dgm:cxn modelId="{30DF1D82-0BE9-4978-8873-EC5B6F1600CE}" type="presParOf" srcId="{ECD48F73-F6F3-4DD7-8A81-B1572512FB4C}" destId="{AFB104D3-7F9F-446A-8E76-2E7EFB64D2DE}" srcOrd="1" destOrd="0" presId="urn:microsoft.com/office/officeart/2018/2/layout/IconLabelList"/>
    <dgm:cxn modelId="{8D5A4531-E42D-452A-84B1-D52F0F53EFC2}" type="presParOf" srcId="{ECD48F73-F6F3-4DD7-8A81-B1572512FB4C}" destId="{86F514C1-22E9-4892-99CA-EBF7DF68C61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de-DE" sz="2400" kern="1200" noProof="0" dirty="0">
              <a:solidFill>
                <a:prstClr val="black">
                  <a:hueOff val="0"/>
                  <a:satOff val="0"/>
                  <a:lumOff val="0"/>
                  <a:alphaOff val="0"/>
                </a:prstClr>
              </a:solidFill>
              <a:latin typeface="Calibri" panose="020F0502020204030204"/>
              <a:ea typeface="+mn-ea"/>
              <a:cs typeface="+mn-cs"/>
            </a:rPr>
            <a:t>risikobasierte Due-Diligence-Prüfungen im Zusammenhang mit Verkauf</a:t>
          </a:r>
          <a:r>
            <a:rPr lang="en-US" sz="2400" kern="1200" dirty="0">
              <a:solidFill>
                <a:prstClr val="black">
                  <a:hueOff val="0"/>
                  <a:satOff val="0"/>
                  <a:lumOff val="0"/>
                  <a:alphaOff val="0"/>
                </a:prstClr>
              </a:solidFill>
              <a:latin typeface="Calibri" panose="020F0502020204030204"/>
              <a:ea typeface="+mn-ea"/>
              <a:cs typeface="+mn-cs"/>
            </a:rPr>
            <a:t>, </a:t>
          </a:r>
          <a:r>
            <a:rPr lang="de-DE" sz="2400" kern="1200" dirty="0">
              <a:solidFill>
                <a:prstClr val="black">
                  <a:hueOff val="0"/>
                  <a:satOff val="0"/>
                  <a:lumOff val="0"/>
                  <a:alphaOff val="0"/>
                </a:prstClr>
              </a:solidFill>
              <a:latin typeface="Calibri" panose="020F0502020204030204"/>
              <a:ea typeface="+mn-ea"/>
              <a:cs typeface="+mn-cs"/>
            </a:rPr>
            <a:t>Entwicklung, Lizenzierung und Nutzung von Technologie
Data-</a:t>
          </a:r>
          <a:r>
            <a:rPr lang="de-DE" sz="2400" kern="1200" dirty="0" err="1">
              <a:solidFill>
                <a:prstClr val="black">
                  <a:hueOff val="0"/>
                  <a:satOff val="0"/>
                  <a:lumOff val="0"/>
                  <a:alphaOff val="0"/>
                </a:prstClr>
              </a:solidFill>
              <a:latin typeface="Calibri" panose="020F0502020204030204"/>
              <a:ea typeface="+mn-ea"/>
              <a:cs typeface="+mn-cs"/>
            </a:rPr>
            <a:t>Governance</a:t>
          </a:r>
          <a:r>
            <a:rPr lang="de-DE" sz="2400" kern="1200" dirty="0">
              <a:solidFill>
                <a:prstClr val="black">
                  <a:hueOff val="0"/>
                  <a:satOff val="0"/>
                  <a:lumOff val="0"/>
                  <a:alphaOff val="0"/>
                </a:prstClr>
              </a:solidFill>
              <a:latin typeface="Calibri" panose="020F0502020204030204"/>
              <a:ea typeface="+mn-ea"/>
              <a:cs typeface="+mn-cs"/>
            </a:rPr>
            <a:t>
Hochrisikokontexte
digitale Sicherheit</a:t>
          </a:r>
          <a:endParaRPr lang="en-US" sz="2400" kern="1200" dirty="0">
            <a:solidFill>
              <a:prstClr val="black">
                <a:hueOff val="0"/>
                <a:satOff val="0"/>
                <a:lumOff val="0"/>
                <a:alphaOff val="0"/>
              </a:prstClr>
            </a:solidFill>
            <a:latin typeface="Calibri" panose="020F0502020204030204"/>
            <a:ea typeface="+mn-ea"/>
            <a:cs typeface="+mn-cs"/>
          </a:endParaRP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1378" custLinFactNeighborX="-459" custLinFactNeighborY="11000">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dirty="0"/>
            <a:t>Was </a:t>
          </a:r>
          <a:r>
            <a:rPr lang="en-GB" sz="2900" dirty="0" err="1"/>
            <a:t>ist</a:t>
          </a:r>
          <a:r>
            <a:rPr lang="en-GB" sz="2900" dirty="0"/>
            <a:t> neu?</a:t>
          </a:r>
          <a:endParaRPr lang="en-US" sz="29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de-DE" sz="2400" noProof="0" dirty="0"/>
            <a:t>Brancheninitiativen im Bereich verantwortungsvolles unternehmerisches Handeln und Wettbewerbsrecht 
Arbeitseinsatz</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900" dirty="0"/>
            <a:t>Wo gab es </a:t>
          </a:r>
          <a:r>
            <a:rPr lang="de-DE" sz="2900" noProof="0" dirty="0"/>
            <a:t>Änderungen</a:t>
          </a:r>
          <a:r>
            <a:rPr lang="en-GB" sz="2900" dirty="0"/>
            <a:t>?</a:t>
          </a:r>
          <a:endParaRPr lang="en-US" sz="29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de-DE" sz="2400" noProof="0" dirty="0"/>
            <a:t>Betonung von Bestimmungen </a:t>
          </a:r>
          <a:r>
            <a:rPr lang="en-US" sz="2400" dirty="0"/>
            <a:t>des </a:t>
          </a:r>
          <a:r>
            <a:rPr lang="de-DE" sz="2400" noProof="0" dirty="0"/>
            <a:t>BEPS-Projekts</a:t>
          </a: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57210"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56B900-9CF5-44AE-AA15-4B838B6691F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C474A698-8B88-4FDE-A1E1-A986D8CCD9E5}">
      <dgm:prSet phldrT="[Text]" custT="1"/>
      <dgm:spPr>
        <a:solidFill>
          <a:srgbClr val="00B050"/>
        </a:solidFill>
      </dgm:spPr>
      <dgm:t>
        <a:bodyPr/>
        <a:lstStyle/>
        <a:p>
          <a:r>
            <a:rPr lang="en-US" sz="2800" dirty="0" err="1">
              <a:latin typeface="+mn-lt"/>
            </a:rPr>
            <a:t>Regierungsstellen</a:t>
          </a:r>
          <a:r>
            <a:rPr lang="en-US" sz="2800" dirty="0">
              <a:latin typeface="+mn-lt"/>
            </a:rPr>
            <a:t> </a:t>
          </a:r>
          <a:r>
            <a:rPr lang="en-US" sz="2800" dirty="0" err="1">
              <a:latin typeface="+mn-lt"/>
            </a:rPr>
            <a:t>mit</a:t>
          </a:r>
          <a:r>
            <a:rPr lang="en-US" sz="2800" dirty="0">
              <a:latin typeface="+mn-lt"/>
            </a:rPr>
            <a:t> </a:t>
          </a:r>
          <a:r>
            <a:rPr lang="en-US" sz="2800" dirty="0" err="1">
              <a:latin typeface="+mn-lt"/>
            </a:rPr>
            <a:t>zwei</a:t>
          </a:r>
          <a:r>
            <a:rPr lang="en-US" sz="2800" dirty="0">
              <a:latin typeface="+mn-lt"/>
            </a:rPr>
            <a:t> </a:t>
          </a:r>
          <a:r>
            <a:rPr lang="de-DE" sz="2800" noProof="0" dirty="0">
              <a:latin typeface="+mn-lt"/>
            </a:rPr>
            <a:t>Hauptaufgaben</a:t>
          </a:r>
        </a:p>
      </dgm:t>
    </dgm:pt>
    <dgm:pt modelId="{EC7A584B-2EA7-4770-AB84-4329FDDA09DC}" type="parTrans" cxnId="{8ED9093B-1B37-4C27-8E41-6DDE82C2FE77}">
      <dgm:prSet/>
      <dgm:spPr/>
      <dgm:t>
        <a:bodyPr/>
        <a:lstStyle/>
        <a:p>
          <a:endParaRPr lang="en-US"/>
        </a:p>
      </dgm:t>
    </dgm:pt>
    <dgm:pt modelId="{677D3C6A-1911-447C-9DD7-48810AB6143D}" type="sibTrans" cxnId="{8ED9093B-1B37-4C27-8E41-6DDE82C2FE77}">
      <dgm:prSet/>
      <dgm:spPr/>
      <dgm:t>
        <a:bodyPr/>
        <a:lstStyle/>
        <a:p>
          <a:endParaRPr lang="en-US"/>
        </a:p>
      </dgm:t>
    </dgm:pt>
    <dgm:pt modelId="{6F85A433-59C0-43B1-905A-DC16EF129B81}">
      <dgm:prSet phldrT="[Text]"/>
      <dgm:spPr>
        <a:solidFill>
          <a:schemeClr val="accent3">
            <a:lumMod val="60000"/>
            <a:lumOff val="40000"/>
          </a:schemeClr>
        </a:solidFill>
      </dgm:spPr>
      <dgm:t>
        <a:bodyPr/>
        <a:lstStyle/>
        <a:p>
          <a:r>
            <a:rPr lang="en-US" dirty="0">
              <a:solidFill>
                <a:schemeClr val="tx1"/>
              </a:solidFill>
              <a:latin typeface="+mn-lt"/>
            </a:rPr>
            <a:t>51 NKS</a:t>
          </a:r>
        </a:p>
      </dgm:t>
    </dgm:pt>
    <dgm:pt modelId="{9E503AD2-D951-4213-B493-E8566DB553C5}" type="parTrans" cxnId="{2F89AEC7-507F-454A-B6B2-B19401DDAB46}">
      <dgm:prSet/>
      <dgm:spPr/>
      <dgm:t>
        <a:bodyPr/>
        <a:lstStyle/>
        <a:p>
          <a:endParaRPr lang="en-US"/>
        </a:p>
      </dgm:t>
    </dgm:pt>
    <dgm:pt modelId="{5AADE584-FD4E-4F84-95A4-59B972E341B4}" type="sibTrans" cxnId="{2F89AEC7-507F-454A-B6B2-B19401DDAB46}">
      <dgm:prSet/>
      <dgm:spPr/>
      <dgm:t>
        <a:bodyPr/>
        <a:lstStyle/>
        <a:p>
          <a:endParaRPr lang="en-US"/>
        </a:p>
      </dgm:t>
    </dgm:pt>
    <dgm:pt modelId="{96994C92-7557-4504-9754-BE79F0BF8419}">
      <dgm:prSet phldrT="[Text]" custT="1"/>
      <dgm:spPr>
        <a:solidFill>
          <a:srgbClr val="228096"/>
        </a:solidFill>
      </dgm:spPr>
      <dgm:t>
        <a:bodyPr/>
        <a:lstStyle/>
        <a:p>
          <a:r>
            <a:rPr lang="en-US" sz="3200" dirty="0" err="1">
              <a:latin typeface="+mn-lt"/>
            </a:rPr>
            <a:t>Beschwerde-mechanismus</a:t>
          </a:r>
          <a:endParaRPr lang="en-US" sz="3200" dirty="0">
            <a:latin typeface="+mn-lt"/>
          </a:endParaRPr>
        </a:p>
      </dgm:t>
    </dgm:pt>
    <dgm:pt modelId="{A1E673A0-BE36-4072-B05C-F5A15426B861}" type="parTrans" cxnId="{827EF1C2-2B44-489D-87F2-B64B186C9A37}">
      <dgm:prSet/>
      <dgm:spPr/>
      <dgm:t>
        <a:bodyPr/>
        <a:lstStyle/>
        <a:p>
          <a:endParaRPr lang="en-US"/>
        </a:p>
      </dgm:t>
    </dgm:pt>
    <dgm:pt modelId="{FD730AE7-FB0F-4CA5-A070-471D5EBA1C03}" type="sibTrans" cxnId="{827EF1C2-2B44-489D-87F2-B64B186C9A37}">
      <dgm:prSet/>
      <dgm:spPr/>
      <dgm:t>
        <a:bodyPr/>
        <a:lstStyle/>
        <a:p>
          <a:endParaRPr lang="en-US"/>
        </a:p>
      </dgm:t>
    </dgm:pt>
    <dgm:pt modelId="{24863CFA-2C85-4497-9F34-E894044730A7}">
      <dgm:prSet phldrT="[Text]" custT="1"/>
      <dgm:spPr>
        <a:solidFill>
          <a:schemeClr val="accent4">
            <a:lumMod val="75000"/>
          </a:schemeClr>
        </a:solidFill>
      </dgm:spPr>
      <dgm:t>
        <a:bodyPr/>
        <a:lstStyle/>
        <a:p>
          <a:r>
            <a:rPr lang="en-US" sz="3200" dirty="0" err="1">
              <a:latin typeface="+mn-lt"/>
            </a:rPr>
            <a:t>Öffentlich-keitsarbeit</a:t>
          </a:r>
          <a:endParaRPr lang="en-US" sz="3200" dirty="0">
            <a:latin typeface="+mn-lt"/>
          </a:endParaRPr>
        </a:p>
      </dgm:t>
    </dgm:pt>
    <dgm:pt modelId="{0646E03C-061A-41DB-9BBE-0DEEB2B701F0}" type="sibTrans" cxnId="{0DA7ED64-57B0-44C2-A7FA-71FCC8393EB0}">
      <dgm:prSet/>
      <dgm:spPr/>
      <dgm:t>
        <a:bodyPr/>
        <a:lstStyle/>
        <a:p>
          <a:endParaRPr lang="en-US"/>
        </a:p>
      </dgm:t>
    </dgm:pt>
    <dgm:pt modelId="{A04B007A-0304-4CC4-A42C-AD14C1DF4F23}" type="parTrans" cxnId="{0DA7ED64-57B0-44C2-A7FA-71FCC8393EB0}">
      <dgm:prSet/>
      <dgm:spPr/>
      <dgm:t>
        <a:bodyPr/>
        <a:lstStyle/>
        <a:p>
          <a:endParaRPr lang="en-US"/>
        </a:p>
      </dgm:t>
    </dgm:pt>
    <dgm:pt modelId="{8580214A-9342-4837-80F3-529AB37ACF8C}" type="pres">
      <dgm:prSet presAssocID="{5A56B900-9CF5-44AE-AA15-4B838B6691FA}" presName="Name0" presStyleCnt="0">
        <dgm:presLayoutVars>
          <dgm:chMax val="1"/>
          <dgm:chPref val="1"/>
          <dgm:dir/>
          <dgm:animOne val="branch"/>
          <dgm:animLvl val="lvl"/>
        </dgm:presLayoutVars>
      </dgm:prSet>
      <dgm:spPr/>
    </dgm:pt>
    <dgm:pt modelId="{E555E5C0-4953-480A-8A84-4CC39EA3F11A}" type="pres">
      <dgm:prSet presAssocID="{C474A698-8B88-4FDE-A1E1-A986D8CCD9E5}" presName="singleCycle" presStyleCnt="0"/>
      <dgm:spPr/>
    </dgm:pt>
    <dgm:pt modelId="{259B47E7-C9F2-4A1B-8351-AD881CE11659}" type="pres">
      <dgm:prSet presAssocID="{C474A698-8B88-4FDE-A1E1-A986D8CCD9E5}" presName="singleCenter" presStyleLbl="node1" presStyleIdx="0" presStyleCnt="4" custScaleX="200202" custScaleY="115902" custLinFactNeighborX="1121" custLinFactNeighborY="24738">
        <dgm:presLayoutVars>
          <dgm:chMax val="7"/>
          <dgm:chPref val="7"/>
        </dgm:presLayoutVars>
      </dgm:prSet>
      <dgm:spPr/>
    </dgm:pt>
    <dgm:pt modelId="{1FB6E4AE-F89B-4CB3-8C9E-A568ABA75517}" type="pres">
      <dgm:prSet presAssocID="{9E503AD2-D951-4213-B493-E8566DB553C5}" presName="Name56" presStyleLbl="parChTrans1D2" presStyleIdx="0" presStyleCnt="3"/>
      <dgm:spPr/>
    </dgm:pt>
    <dgm:pt modelId="{12D22321-44BF-4425-97E4-0EA34C5F8761}" type="pres">
      <dgm:prSet presAssocID="{6F85A433-59C0-43B1-905A-DC16EF129B81}" presName="text0" presStyleLbl="node1" presStyleIdx="1" presStyleCnt="4" custScaleX="226007" custScaleY="74311" custRadScaleRad="103622">
        <dgm:presLayoutVars>
          <dgm:bulletEnabled val="1"/>
        </dgm:presLayoutVars>
      </dgm:prSet>
      <dgm:spPr/>
    </dgm:pt>
    <dgm:pt modelId="{DAA66E14-BD1D-4EA3-A09F-EC0BA6F51DF8}" type="pres">
      <dgm:prSet presAssocID="{A1E673A0-BE36-4072-B05C-F5A15426B861}" presName="Name56" presStyleLbl="parChTrans1D2" presStyleIdx="1" presStyleCnt="3"/>
      <dgm:spPr/>
    </dgm:pt>
    <dgm:pt modelId="{F5337AFE-B678-42B9-BE09-A50CE41B1F2C}" type="pres">
      <dgm:prSet presAssocID="{96994C92-7557-4504-9754-BE79F0BF8419}" presName="text0" presStyleLbl="node1" presStyleIdx="2" presStyleCnt="4" custScaleX="258215" custScaleY="128252" custRadScaleRad="167858" custRadScaleInc="-79932">
        <dgm:presLayoutVars>
          <dgm:bulletEnabled val="1"/>
        </dgm:presLayoutVars>
      </dgm:prSet>
      <dgm:spPr/>
    </dgm:pt>
    <dgm:pt modelId="{78ABB4AB-7ED5-421A-95CF-830197658870}" type="pres">
      <dgm:prSet presAssocID="{A04B007A-0304-4CC4-A42C-AD14C1DF4F23}" presName="Name56" presStyleLbl="parChTrans1D2" presStyleIdx="2" presStyleCnt="3"/>
      <dgm:spPr/>
    </dgm:pt>
    <dgm:pt modelId="{8B9B257F-3BC5-4D88-B558-052815D93209}" type="pres">
      <dgm:prSet presAssocID="{24863CFA-2C85-4497-9F34-E894044730A7}" presName="text0" presStyleLbl="node1" presStyleIdx="3" presStyleCnt="4" custScaleX="262418" custScaleY="126895" custRadScaleRad="161484" custRadScaleInc="82288">
        <dgm:presLayoutVars>
          <dgm:bulletEnabled val="1"/>
        </dgm:presLayoutVars>
      </dgm:prSet>
      <dgm:spPr/>
    </dgm:pt>
  </dgm:ptLst>
  <dgm:cxnLst>
    <dgm:cxn modelId="{8ED9093B-1B37-4C27-8E41-6DDE82C2FE77}" srcId="{5A56B900-9CF5-44AE-AA15-4B838B6691FA}" destId="{C474A698-8B88-4FDE-A1E1-A986D8CCD9E5}" srcOrd="0" destOrd="0" parTransId="{EC7A584B-2EA7-4770-AB84-4329FDDA09DC}" sibTransId="{677D3C6A-1911-447C-9DD7-48810AB6143D}"/>
    <dgm:cxn modelId="{B63E3B43-E11F-4364-8345-3080D71AA24C}" type="presOf" srcId="{A1E673A0-BE36-4072-B05C-F5A15426B861}" destId="{DAA66E14-BD1D-4EA3-A09F-EC0BA6F51DF8}" srcOrd="0" destOrd="0" presId="urn:microsoft.com/office/officeart/2008/layout/RadialCluster"/>
    <dgm:cxn modelId="{44F88B64-67BC-4AED-87E5-8A374F6C7623}" type="presOf" srcId="{96994C92-7557-4504-9754-BE79F0BF8419}" destId="{F5337AFE-B678-42B9-BE09-A50CE41B1F2C}" srcOrd="0" destOrd="0" presId="urn:microsoft.com/office/officeart/2008/layout/RadialCluster"/>
    <dgm:cxn modelId="{0DA7ED64-57B0-44C2-A7FA-71FCC8393EB0}" srcId="{C474A698-8B88-4FDE-A1E1-A986D8CCD9E5}" destId="{24863CFA-2C85-4497-9F34-E894044730A7}" srcOrd="2" destOrd="0" parTransId="{A04B007A-0304-4CC4-A42C-AD14C1DF4F23}" sibTransId="{0646E03C-061A-41DB-9BBE-0DEEB2B701F0}"/>
    <dgm:cxn modelId="{9B780381-E357-4421-B7F4-E571D8E0D564}" type="presOf" srcId="{6F85A433-59C0-43B1-905A-DC16EF129B81}" destId="{12D22321-44BF-4425-97E4-0EA34C5F8761}" srcOrd="0" destOrd="0" presId="urn:microsoft.com/office/officeart/2008/layout/RadialCluster"/>
    <dgm:cxn modelId="{D1975490-C840-4F12-BC1B-CA9E9C76D61D}" type="presOf" srcId="{5A56B900-9CF5-44AE-AA15-4B838B6691FA}" destId="{8580214A-9342-4837-80F3-529AB37ACF8C}" srcOrd="0" destOrd="0" presId="urn:microsoft.com/office/officeart/2008/layout/RadialCluster"/>
    <dgm:cxn modelId="{B6324AA5-7F27-4B82-955B-162911A62BDF}" type="presOf" srcId="{C474A698-8B88-4FDE-A1E1-A986D8CCD9E5}" destId="{259B47E7-C9F2-4A1B-8351-AD881CE11659}" srcOrd="0" destOrd="0" presId="urn:microsoft.com/office/officeart/2008/layout/RadialCluster"/>
    <dgm:cxn modelId="{D153CCB5-1CE2-4486-A8B2-6E23D1A06A62}" type="presOf" srcId="{9E503AD2-D951-4213-B493-E8566DB553C5}" destId="{1FB6E4AE-F89B-4CB3-8C9E-A568ABA75517}" srcOrd="0" destOrd="0" presId="urn:microsoft.com/office/officeart/2008/layout/RadialCluster"/>
    <dgm:cxn modelId="{75DF2DBD-8B99-43CE-A2A2-5375FBC0D180}" type="presOf" srcId="{A04B007A-0304-4CC4-A42C-AD14C1DF4F23}" destId="{78ABB4AB-7ED5-421A-95CF-830197658870}" srcOrd="0" destOrd="0" presId="urn:microsoft.com/office/officeart/2008/layout/RadialCluster"/>
    <dgm:cxn modelId="{827EF1C2-2B44-489D-87F2-B64B186C9A37}" srcId="{C474A698-8B88-4FDE-A1E1-A986D8CCD9E5}" destId="{96994C92-7557-4504-9754-BE79F0BF8419}" srcOrd="1" destOrd="0" parTransId="{A1E673A0-BE36-4072-B05C-F5A15426B861}" sibTransId="{FD730AE7-FB0F-4CA5-A070-471D5EBA1C03}"/>
    <dgm:cxn modelId="{2F89AEC7-507F-454A-B6B2-B19401DDAB46}" srcId="{C474A698-8B88-4FDE-A1E1-A986D8CCD9E5}" destId="{6F85A433-59C0-43B1-905A-DC16EF129B81}" srcOrd="0" destOrd="0" parTransId="{9E503AD2-D951-4213-B493-E8566DB553C5}" sibTransId="{5AADE584-FD4E-4F84-95A4-59B972E341B4}"/>
    <dgm:cxn modelId="{5F0624E0-9D86-4167-8947-34A4F48B0DF3}" type="presOf" srcId="{24863CFA-2C85-4497-9F34-E894044730A7}" destId="{8B9B257F-3BC5-4D88-B558-052815D93209}" srcOrd="0" destOrd="0" presId="urn:microsoft.com/office/officeart/2008/layout/RadialCluster"/>
    <dgm:cxn modelId="{1D6B2D6B-D898-406A-86A0-6CC28BB3ACB6}" type="presParOf" srcId="{8580214A-9342-4837-80F3-529AB37ACF8C}" destId="{E555E5C0-4953-480A-8A84-4CC39EA3F11A}" srcOrd="0" destOrd="0" presId="urn:microsoft.com/office/officeart/2008/layout/RadialCluster"/>
    <dgm:cxn modelId="{B14E9C43-FB14-4517-B23F-ABF3C292562E}" type="presParOf" srcId="{E555E5C0-4953-480A-8A84-4CC39EA3F11A}" destId="{259B47E7-C9F2-4A1B-8351-AD881CE11659}" srcOrd="0" destOrd="0" presId="urn:microsoft.com/office/officeart/2008/layout/RadialCluster"/>
    <dgm:cxn modelId="{FD6EA14C-518B-48D9-A675-46EEAE3A25B6}" type="presParOf" srcId="{E555E5C0-4953-480A-8A84-4CC39EA3F11A}" destId="{1FB6E4AE-F89B-4CB3-8C9E-A568ABA75517}" srcOrd="1" destOrd="0" presId="urn:microsoft.com/office/officeart/2008/layout/RadialCluster"/>
    <dgm:cxn modelId="{55E22612-E00D-45E2-8F85-E4CA7ACB3CB4}" type="presParOf" srcId="{E555E5C0-4953-480A-8A84-4CC39EA3F11A}" destId="{12D22321-44BF-4425-97E4-0EA34C5F8761}" srcOrd="2" destOrd="0" presId="urn:microsoft.com/office/officeart/2008/layout/RadialCluster"/>
    <dgm:cxn modelId="{BA0F8582-D1B0-4C07-B423-F1D74C925C3C}" type="presParOf" srcId="{E555E5C0-4953-480A-8A84-4CC39EA3F11A}" destId="{DAA66E14-BD1D-4EA3-A09F-EC0BA6F51DF8}" srcOrd="3" destOrd="0" presId="urn:microsoft.com/office/officeart/2008/layout/RadialCluster"/>
    <dgm:cxn modelId="{D86A1D14-4960-4ABC-A570-761A0C9B3506}" type="presParOf" srcId="{E555E5C0-4953-480A-8A84-4CC39EA3F11A}" destId="{F5337AFE-B678-42B9-BE09-A50CE41B1F2C}" srcOrd="4" destOrd="0" presId="urn:microsoft.com/office/officeart/2008/layout/RadialCluster"/>
    <dgm:cxn modelId="{D9B6A96B-46E5-4BD2-AFA8-CA8FE3F5B5A7}" type="presParOf" srcId="{E555E5C0-4953-480A-8A84-4CC39EA3F11A}" destId="{78ABB4AB-7ED5-421A-95CF-830197658870}" srcOrd="5" destOrd="0" presId="urn:microsoft.com/office/officeart/2008/layout/RadialCluster"/>
    <dgm:cxn modelId="{2EE68F98-40B5-4A2C-AE5F-DBFFE658C397}" type="presParOf" srcId="{E555E5C0-4953-480A-8A84-4CC39EA3F11A}" destId="{8B9B257F-3BC5-4D88-B558-052815D932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de-DE" sz="2800" dirty="0"/>
            <a:t>Funktionale Äquivalenz</a:t>
          </a:r>
          <a:endParaRPr lang="en-US" sz="2800" dirty="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de-DE" sz="2400" kern="1200" dirty="0"/>
            <a:t>Definition der „funktionalen Äquivalenz“ </a:t>
          </a:r>
          <a:endParaRPr lang="en-US" sz="2400" kern="1200" dirty="0"/>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4ECD9A15-A660-439C-BA12-710B6F83CC29}">
      <dgm:prSet custT="1"/>
      <dgm:spPr/>
      <dgm:t>
        <a:bodyPr/>
        <a:lstStyle/>
        <a:p>
          <a:pPr rtl="0"/>
          <a:r>
            <a:rPr lang="de-DE" sz="2400" kern="1200" noProof="0" dirty="0"/>
            <a:t>Vertrauen der Interessengruppen </a:t>
          </a:r>
        </a:p>
      </dgm:t>
    </dgm:pt>
    <dgm:pt modelId="{30B90B08-1C00-48FB-AE03-C0F8533618C7}" type="parTrans" cxnId="{A8CF33FC-BA59-4CA2-9E46-EF5E83CFA1F0}">
      <dgm:prSet/>
      <dgm:spPr/>
      <dgm:t>
        <a:bodyPr/>
        <a:lstStyle/>
        <a:p>
          <a:endParaRPr lang="en-US"/>
        </a:p>
      </dgm:t>
    </dgm:pt>
    <dgm:pt modelId="{31F43E91-AB43-4063-9369-F839FB7391F4}" type="sibTrans" cxnId="{A8CF33FC-BA59-4CA2-9E46-EF5E83CFA1F0}">
      <dgm:prSet/>
      <dgm:spPr/>
      <dgm:t>
        <a:bodyPr/>
        <a:lstStyle/>
        <a:p>
          <a:endParaRPr lang="en-US"/>
        </a:p>
      </dgm:t>
    </dgm:pt>
    <dgm:pt modelId="{B00DC6BE-64D2-42F3-A0F4-1D4F2D4DC6D5}">
      <dgm:prSet custT="1"/>
      <dgm:spPr/>
      <dgm:t>
        <a:bodyPr/>
        <a:lstStyle/>
        <a:p>
          <a:r>
            <a:rPr lang="de-DE" sz="2400" kern="1200" dirty="0"/>
            <a:t>Mechanismus für den Umgang mit nicht funktionierenden NKS</a:t>
          </a:r>
          <a:endParaRPr lang="en-US" sz="2400" kern="1200" dirty="0">
            <a:solidFill>
              <a:prstClr val="black">
                <a:hueOff val="0"/>
                <a:satOff val="0"/>
                <a:lumOff val="0"/>
                <a:alphaOff val="0"/>
              </a:prstClr>
            </a:solidFill>
            <a:latin typeface="Calibri" panose="020F0502020204030204"/>
            <a:ea typeface="+mn-ea"/>
            <a:cs typeface="+mn-cs"/>
          </a:endParaRPr>
        </a:p>
      </dgm:t>
    </dgm:pt>
    <dgm:pt modelId="{59088E09-15D7-4904-ADD1-DB22439FE456}" type="parTrans" cxnId="{526E6E99-5756-4D97-A52D-4390D3EB5DC8}">
      <dgm:prSet/>
      <dgm:spPr/>
      <dgm:t>
        <a:bodyPr/>
        <a:lstStyle/>
        <a:p>
          <a:endParaRPr lang="en-US"/>
        </a:p>
      </dgm:t>
    </dgm:pt>
    <dgm:pt modelId="{1FD309FB-6040-4277-B67E-42A6120568AD}" type="sibTrans" cxnId="{526E6E99-5756-4D97-A52D-4390D3EB5DC8}">
      <dgm:prSet/>
      <dgm:spPr/>
      <dgm:t>
        <a:bodyPr/>
        <a:lstStyle/>
        <a:p>
          <a:endParaRPr lang="en-US"/>
        </a:p>
      </dgm:t>
    </dgm:pt>
    <dgm:pt modelId="{D2BACA43-29C9-4B36-9EF1-60300FA1BC2F}">
      <dgm:prSet custT="1"/>
      <dgm:spPr/>
      <dgm:t>
        <a:bodyPr/>
        <a:lstStyle/>
        <a:p>
          <a:r>
            <a:rPr lang="de-DE" sz="2400" kern="1200" noProof="0" dirty="0"/>
            <a:t>verpflichtende regelmäßige </a:t>
          </a:r>
          <a:r>
            <a:rPr lang="en-US" sz="2400" kern="1200" dirty="0"/>
            <a:t>Peer-Reviews</a:t>
          </a:r>
        </a:p>
      </dgm:t>
    </dgm:pt>
    <dgm:pt modelId="{13939ED2-A269-45FA-85BD-3EFB96E80009}" type="parTrans" cxnId="{655ED90F-1AF8-4239-830F-9514CDE39A8E}">
      <dgm:prSet/>
      <dgm:spPr/>
      <dgm:t>
        <a:bodyPr/>
        <a:lstStyle/>
        <a:p>
          <a:endParaRPr lang="en-US"/>
        </a:p>
      </dgm:t>
    </dgm:pt>
    <dgm:pt modelId="{E3514474-F796-4115-A5A0-11E8DF52AC7E}" type="sibTrans" cxnId="{655ED90F-1AF8-4239-830F-9514CDE39A8E}">
      <dgm:prSet/>
      <dgm:spPr/>
      <dgm:t>
        <a:bodyPr/>
        <a:lstStyle/>
        <a:p>
          <a:endParaRPr lang="en-US"/>
        </a:p>
      </dgm:t>
    </dgm:pt>
    <dgm:pt modelId="{EF982869-59E6-4979-8B11-7C91ADEB5818}">
      <dgm:prSet custT="1"/>
      <dgm:spPr>
        <a:ln>
          <a:solidFill>
            <a:srgbClr val="1F7388"/>
          </a:solidFill>
        </a:ln>
      </dgm:spPr>
      <dgm:t>
        <a:bodyPr/>
        <a:lstStyle/>
        <a:p>
          <a:r>
            <a:rPr lang="de-DE" sz="2400" kern="1200" noProof="0" dirty="0"/>
            <a:t>personelle und finanzielle Ressourcen </a:t>
          </a:r>
        </a:p>
      </dgm:t>
    </dgm:pt>
    <dgm:pt modelId="{88047C56-AF12-47AC-801F-E4EDE5CDF369}" type="parTrans" cxnId="{35FA58A0-4497-45F4-94FB-7004E3265907}">
      <dgm:prSet/>
      <dgm:spPr/>
    </dgm:pt>
    <dgm:pt modelId="{907793B6-678F-4D0F-B61F-D00BB3143F93}" type="sibTrans" cxnId="{35FA58A0-4497-45F4-94FB-7004E3265907}">
      <dgm:prSet/>
      <dgm:spPr/>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X="104282" custScaleY="51541" custLinFactNeighborX="-13047" custLinFactNeighborY="-20987">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9297" custLinFactNeighborX="-473" custLinFactNeighborY="-1445">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655ED90F-1AF8-4239-830F-9514CDE39A8E}" srcId="{BDF0D660-BA2C-49A8-A662-8B09FF59F604}" destId="{D2BACA43-29C9-4B36-9EF1-60300FA1BC2F}" srcOrd="4" destOrd="0" parTransId="{13939ED2-A269-45FA-85BD-3EFB96E80009}" sibTransId="{E3514474-F796-4115-A5A0-11E8DF52AC7E}"/>
    <dgm:cxn modelId="{EBA1C85E-9B43-4170-8EDE-6EA851977014}" type="presOf" srcId="{D2BACA43-29C9-4B36-9EF1-60300FA1BC2F}" destId="{0B1E52AC-BBEE-4785-8D8E-19503F6312A5}" srcOrd="0" destOrd="4" presId="urn:microsoft.com/office/officeart/2005/8/layout/list1"/>
    <dgm:cxn modelId="{7F286E46-260C-4604-95A5-3151F1D49027}" type="presOf" srcId="{B00DC6BE-64D2-42F3-A0F4-1D4F2D4DC6D5}" destId="{0B1E52AC-BBEE-4785-8D8E-19503F6312A5}" srcOrd="0" destOrd="3"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526E6E99-5756-4D97-A52D-4390D3EB5DC8}" srcId="{BDF0D660-BA2C-49A8-A662-8B09FF59F604}" destId="{B00DC6BE-64D2-42F3-A0F4-1D4F2D4DC6D5}" srcOrd="3" destOrd="0" parTransId="{59088E09-15D7-4904-ADD1-DB22439FE456}" sibTransId="{1FD309FB-6040-4277-B67E-42A6120568AD}"/>
    <dgm:cxn modelId="{C3DEA99A-F4F6-4D57-9A02-814E0256DDAC}" type="presOf" srcId="{A2C00119-BA6C-4A6F-A32A-B503A229A965}" destId="{4C36A64D-A719-457D-8C90-EAF2C05E8817}" srcOrd="0" destOrd="0" presId="urn:microsoft.com/office/officeart/2005/8/layout/list1"/>
    <dgm:cxn modelId="{35FA58A0-4497-45F4-94FB-7004E3265907}" srcId="{BDF0D660-BA2C-49A8-A662-8B09FF59F604}" destId="{EF982869-59E6-4979-8B11-7C91ADEB5818}" srcOrd="1" destOrd="0" parTransId="{88047C56-AF12-47AC-801F-E4EDE5CDF369}" sibTransId="{907793B6-678F-4D0F-B61F-D00BB3143F93}"/>
    <dgm:cxn modelId="{D30582B9-2D3E-4690-9B84-1BC2F12A1033}" srcId="{A2C00119-BA6C-4A6F-A32A-B503A229A965}" destId="{BDF0D660-BA2C-49A8-A662-8B09FF59F604}" srcOrd="0" destOrd="0" parTransId="{F2AACF87-D8C9-4EB5-839F-A463E62E6E7A}" sibTransId="{08E8AFF8-1FA4-4005-A305-D9D6F5A52119}"/>
    <dgm:cxn modelId="{F9B7E2D3-8848-47E0-969A-DCD50AE9FE5E}" type="presOf" srcId="{EF982869-59E6-4979-8B11-7C91ADEB5818}" destId="{0B1E52AC-BBEE-4785-8D8E-19503F6312A5}" srcOrd="0" destOrd="1" presId="urn:microsoft.com/office/officeart/2005/8/layout/list1"/>
    <dgm:cxn modelId="{1A3D4EF3-903A-445D-A3E8-F96AD8A4C2BB}" type="presOf" srcId="{4ECD9A15-A660-439C-BA12-710B6F83CC29}" destId="{0B1E52AC-BBEE-4785-8D8E-19503F6312A5}" srcOrd="0" destOrd="2" presId="urn:microsoft.com/office/officeart/2005/8/layout/list1"/>
    <dgm:cxn modelId="{A8CF33FC-BA59-4CA2-9E46-EF5E83CFA1F0}" srcId="{BDF0D660-BA2C-49A8-A662-8B09FF59F604}" destId="{4ECD9A15-A660-439C-BA12-710B6F83CC29}" srcOrd="2" destOrd="0" parTransId="{30B90B08-1C00-48FB-AE03-C0F8533618C7}" sibTransId="{31F43E91-AB43-4063-9369-F839FB7391F4}"/>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de-DE" sz="2800" noProof="0" dirty="0"/>
            <a:t>Mandat und Autorität </a:t>
          </a:r>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pPr marL="228600" indent="-228600"/>
          <a:r>
            <a:rPr lang="de-DE" sz="2400" kern="1200" noProof="0" dirty="0">
              <a:latin typeface="+mn-lt"/>
            </a:rPr>
            <a:t>außergerichtlicher Beschwerdemechanismus </a:t>
          </a: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pPr marL="627063" indent="-354013">
            <a:buFont typeface="Courier New" panose="02070309020205020404" pitchFamily="49" charset="0"/>
            <a:buChar char="o"/>
            <a:tabLst>
              <a:tab pos="177800" algn="l"/>
            </a:tabLst>
          </a:pPr>
          <a:r>
            <a:rPr lang="de-DE" sz="2400" kern="1200" noProof="0" dirty="0">
              <a:latin typeface="+mn-lt"/>
            </a:rPr>
            <a:t>Empfehlungen</a:t>
          </a:r>
        </a:p>
      </dgm:t>
    </dgm:pt>
    <dgm:pt modelId="{D7FB4E94-E2F2-481D-B4CC-E744DF4BAF4D}" type="sibTrans" cxnId="{F38FDE9A-EEF4-414D-B393-0E91E77DE665}">
      <dgm:prSet/>
      <dgm:spPr/>
      <dgm:t>
        <a:bodyPr/>
        <a:lstStyle/>
        <a:p>
          <a:endParaRPr lang="en-US"/>
        </a:p>
      </dgm:t>
    </dgm:pt>
    <dgm:pt modelId="{755FDCE6-BBBC-4E1E-9E4F-FEABA5AC0F24}" type="parTrans" cxnId="{F38FDE9A-EEF4-414D-B393-0E91E77DE665}">
      <dgm:prSet/>
      <dgm:spPr/>
      <dgm:t>
        <a:bodyPr/>
        <a:lstStyle/>
        <a:p>
          <a:endParaRPr lang="en-US"/>
        </a:p>
      </dgm:t>
    </dgm:pt>
    <dgm:pt modelId="{C3DDC55D-95F6-4129-8439-C05C1BAD453F}">
      <dgm:prSet custT="1"/>
      <dgm:spPr/>
      <dgm:t>
        <a:bodyPr/>
        <a:lstStyle/>
        <a:p>
          <a:pPr marL="228600" indent="-228600"/>
          <a:r>
            <a:rPr lang="de-DE" sz="2400" kern="1200" dirty="0">
              <a:solidFill>
                <a:prstClr val="black">
                  <a:hueOff val="0"/>
                  <a:satOff val="0"/>
                  <a:lumOff val="0"/>
                  <a:alphaOff val="0"/>
                </a:prstClr>
              </a:solidFill>
              <a:latin typeface="+mn-lt"/>
              <a:ea typeface="+mn-ea"/>
              <a:cs typeface="+mn-cs"/>
            </a:rPr>
            <a:t>öffentliche Maßnahmen zur Förderung von RBC</a:t>
          </a:r>
          <a:endParaRPr lang="en-US" sz="2400" kern="1200" dirty="0">
            <a:solidFill>
              <a:prstClr val="black">
                <a:hueOff val="0"/>
                <a:satOff val="0"/>
                <a:lumOff val="0"/>
                <a:alphaOff val="0"/>
              </a:prstClr>
            </a:solidFill>
            <a:latin typeface="+mn-lt"/>
            <a:ea typeface="+mn-ea"/>
            <a:cs typeface="+mn-cs"/>
          </a:endParaRPr>
        </a:p>
      </dgm:t>
    </dgm:pt>
    <dgm:pt modelId="{1A04A78F-22C1-4D5F-95A2-F53BF2028215}" type="sibTrans" cxnId="{982C2F92-C6D7-4149-BEB4-44CEB9579B80}">
      <dgm:prSet/>
      <dgm:spPr/>
      <dgm:t>
        <a:bodyPr/>
        <a:lstStyle/>
        <a:p>
          <a:endParaRPr lang="en-US"/>
        </a:p>
      </dgm:t>
    </dgm:pt>
    <dgm:pt modelId="{4F22E35F-186B-4B08-86CB-7D76573A4B66}" type="parTrans" cxnId="{982C2F92-C6D7-4149-BEB4-44CEB9579B80}">
      <dgm:prSet/>
      <dgm:spPr/>
      <dgm:t>
        <a:bodyPr/>
        <a:lstStyle/>
        <a:p>
          <a:endParaRPr lang="en-US"/>
        </a:p>
      </dgm:t>
    </dgm:pt>
    <dgm:pt modelId="{C931040B-6FDA-4203-92BC-B4971AE94B7D}">
      <dgm:prSet custT="1"/>
      <dgm:spPr/>
      <dgm:t>
        <a:bodyPr/>
        <a:lstStyle/>
        <a:p>
          <a:pPr marL="627063" indent="-354013">
            <a:buFont typeface="Courier New" panose="02070309020205020404" pitchFamily="49" charset="0"/>
            <a:buChar char="o"/>
            <a:tabLst>
              <a:tab pos="177800" algn="l"/>
            </a:tabLst>
          </a:pPr>
          <a:r>
            <a:rPr lang="de-DE" sz="2400" kern="1200" noProof="0" dirty="0">
              <a:latin typeface="+mn-lt"/>
            </a:rPr>
            <a:t>Nachverfolgung</a:t>
          </a:r>
        </a:p>
      </dgm:t>
    </dgm:pt>
    <dgm:pt modelId="{DD01883D-474A-46BA-A942-B48F5600A389}" type="sibTrans" cxnId="{4B33DD29-7545-46ED-AF3D-FA267B83F907}">
      <dgm:prSet/>
      <dgm:spPr/>
      <dgm:t>
        <a:bodyPr/>
        <a:lstStyle/>
        <a:p>
          <a:endParaRPr lang="en-US"/>
        </a:p>
      </dgm:t>
    </dgm:pt>
    <dgm:pt modelId="{69FBC6B1-936F-4FD8-9E1C-24E766E1B739}" type="parTrans" cxnId="{4B33DD29-7545-46ED-AF3D-FA267B83F907}">
      <dgm:prSet/>
      <dgm:spPr/>
      <dgm:t>
        <a:bodyPr/>
        <a:lstStyle/>
        <a:p>
          <a:endParaRPr lang="en-US"/>
        </a:p>
      </dgm:t>
    </dgm:pt>
    <dgm:pt modelId="{78D78FBF-1F15-4E41-8E7C-D488E763A8C5}">
      <dgm:prSet custT="1"/>
      <dgm:spPr/>
      <dgm:t>
        <a:bodyPr/>
        <a:lstStyle/>
        <a:p>
          <a:pPr marL="627063" indent="-354013">
            <a:buFont typeface="Courier New" panose="02070309020205020404" pitchFamily="49" charset="0"/>
            <a:buChar char="o"/>
            <a:tabLst>
              <a:tab pos="177800" algn="l"/>
            </a:tabLst>
          </a:pPr>
          <a:r>
            <a:rPr lang="de-DE" sz="2400" kern="1200" dirty="0">
              <a:latin typeface="+mn-lt"/>
            </a:rPr>
            <a:t>Ansichten zur Einhaltung der Leitsätze und zur konstruktiven Teilnahme</a:t>
          </a:r>
          <a:endParaRPr lang="en-US" sz="2400" kern="1200" dirty="0">
            <a:latin typeface="+mn-lt"/>
          </a:endParaRPr>
        </a:p>
      </dgm:t>
    </dgm:pt>
    <dgm:pt modelId="{B249CF25-D313-4D65-968A-0990DDD0567D}" type="sibTrans" cxnId="{3C3B97DE-879C-44AC-9288-2BAB892F6D20}">
      <dgm:prSet/>
      <dgm:spPr/>
      <dgm:t>
        <a:bodyPr/>
        <a:lstStyle/>
        <a:p>
          <a:endParaRPr lang="en-US"/>
        </a:p>
      </dgm:t>
    </dgm:pt>
    <dgm:pt modelId="{A09A4630-4831-4E2D-BCDC-3A247C7A3980}" type="parTrans" cxnId="{3C3B97DE-879C-44AC-9288-2BAB892F6D20}">
      <dgm:prSet/>
      <dgm:spPr/>
      <dgm:t>
        <a:bodyPr/>
        <a:lstStyle/>
        <a:p>
          <a:endParaRPr lang="en-US"/>
        </a:p>
      </dgm:t>
    </dgm:pt>
    <dgm:pt modelId="{EA495ACD-D61C-42BA-A7D9-337FCD8637E7}">
      <dgm:prSet phldr="0" custT="1"/>
      <dgm:spPr/>
      <dgm:t>
        <a:bodyPr/>
        <a:lstStyle/>
        <a:p>
          <a:pPr marL="228600" indent="-228600" rtl="0"/>
          <a:r>
            <a:rPr lang="de-DE" sz="2400" kern="1200" dirty="0">
              <a:solidFill>
                <a:prstClr val="black">
                  <a:hueOff val="0"/>
                  <a:satOff val="0"/>
                  <a:lumOff val="0"/>
                  <a:alphaOff val="0"/>
                </a:prstClr>
              </a:solidFill>
              <a:latin typeface="+mn-lt"/>
              <a:ea typeface="+mn-ea"/>
              <a:cs typeface="+mn-cs"/>
            </a:rPr>
            <a:t>Rolle der NKS bei der Bekanntmachung der Leitsätze</a:t>
          </a:r>
          <a:endParaRPr lang="en-US" sz="2400" kern="1200" dirty="0">
            <a:solidFill>
              <a:prstClr val="black">
                <a:hueOff val="0"/>
                <a:satOff val="0"/>
                <a:lumOff val="0"/>
                <a:alphaOff val="0"/>
              </a:prstClr>
            </a:solidFill>
            <a:latin typeface="+mn-lt"/>
            <a:ea typeface="+mn-ea"/>
            <a:cs typeface="+mn-cs"/>
          </a:endParaRPr>
        </a:p>
      </dgm:t>
    </dgm:pt>
    <dgm:pt modelId="{D943D0A9-4F17-4E5D-AD43-DA481F6DB51A}" type="parTrans" cxnId="{7F743A7C-19E5-4DAD-8401-58BA17AD680A}">
      <dgm:prSet/>
      <dgm:spPr/>
      <dgm:t>
        <a:bodyPr/>
        <a:lstStyle/>
        <a:p>
          <a:endParaRPr lang="en-US"/>
        </a:p>
      </dgm:t>
    </dgm:pt>
    <dgm:pt modelId="{93C98438-8369-41DB-A18F-A487EB671834}" type="sibTrans" cxnId="{7F743A7C-19E5-4DAD-8401-58BA17AD680A}">
      <dgm:prSet/>
      <dgm:spPr/>
      <dgm:t>
        <a:bodyPr/>
        <a:lstStyle/>
        <a:p>
          <a:endParaRPr lang="en-US"/>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167">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15587409-B0CB-43A0-91E8-02B1F0B98B82}" type="presOf" srcId="{C3DDC55D-95F6-4129-8439-C05C1BAD453F}" destId="{0B1E52AC-BBEE-4785-8D8E-19503F6312A5}" srcOrd="0" destOrd="5" presId="urn:microsoft.com/office/officeart/2005/8/layout/list1"/>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8C368A71-5A24-458C-B2A6-E2A7EDA55E5B}" type="presOf" srcId="{EA495ACD-D61C-42BA-A7D9-337FCD8637E7}" destId="{0B1E52AC-BBEE-4785-8D8E-19503F6312A5}" srcOrd="0" destOrd="4" presId="urn:microsoft.com/office/officeart/2005/8/layout/list1"/>
    <dgm:cxn modelId="{7F743A7C-19E5-4DAD-8401-58BA17AD680A}" srcId="{BDF0D660-BA2C-49A8-A662-8B09FF59F604}" destId="{EA495ACD-D61C-42BA-A7D9-337FCD8637E7}" srcOrd="4" destOrd="0" parTransId="{D943D0A9-4F17-4E5D-AD43-DA481F6DB51A}" sibTransId="{93C98438-8369-41DB-A18F-A487EB671834}"/>
    <dgm:cxn modelId="{10E8D487-E884-4D4C-B053-6688E66F4886}" type="presOf" srcId="{BDF0D660-BA2C-49A8-A662-8B09FF59F604}" destId="{0933DE9E-DD95-4474-A654-C8631E6F3664}" srcOrd="1" destOrd="0" presId="urn:microsoft.com/office/officeart/2005/8/layout/list1"/>
    <dgm:cxn modelId="{982C2F92-C6D7-4149-BEB4-44CEB9579B80}" srcId="{BDF0D660-BA2C-49A8-A662-8B09FF59F604}" destId="{C3DDC55D-95F6-4129-8439-C05C1BAD453F}" srcOrd="5" destOrd="0" parTransId="{4F22E35F-186B-4B08-86CB-7D76573A4B66}" sibTransId="{1A04A78F-22C1-4D5F-95A2-F53BF2028215}"/>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US" sz="2800" dirty="0" err="1"/>
            <a:t>Beschwerdeverfahren</a:t>
          </a:r>
          <a:endParaRPr lang="en-US" sz="2800" dirty="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de-DE" sz="2400" dirty="0"/>
            <a:t>Veröffentlichung von Verfahrensleitfäden</a:t>
          </a:r>
          <a:endParaRPr lang="en-US" sz="2400" dirty="0"/>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2E21AD2E-0938-4E71-9AA2-17851DD9FE29}">
      <dgm:prSet custT="1"/>
      <dgm:spPr/>
      <dgm:t>
        <a:bodyPr/>
        <a:lstStyle/>
        <a:p>
          <a:r>
            <a:rPr lang="de-DE" sz="2400" dirty="0"/>
            <a:t>Koordinierung zwischen NKS in Beschwerdefällen, die mehrere Länder betreffen</a:t>
          </a:r>
          <a:endParaRPr lang="en-US" sz="2400" dirty="0"/>
        </a:p>
      </dgm:t>
    </dgm:pt>
    <dgm:pt modelId="{755FDCE6-BBBC-4E1E-9E4F-FEABA5AC0F24}" type="parTrans" cxnId="{F38FDE9A-EEF4-414D-B393-0E91E77DE665}">
      <dgm:prSet/>
      <dgm:spPr/>
      <dgm:t>
        <a:bodyPr/>
        <a:lstStyle/>
        <a:p>
          <a:endParaRPr lang="en-US"/>
        </a:p>
      </dgm:t>
    </dgm:pt>
    <dgm:pt modelId="{D7FB4E94-E2F2-481D-B4CC-E744DF4BAF4D}" type="sibTrans" cxnId="{F38FDE9A-EEF4-414D-B393-0E91E77DE665}">
      <dgm:prSet/>
      <dgm:spPr/>
      <dgm:t>
        <a:bodyPr/>
        <a:lstStyle/>
        <a:p>
          <a:endParaRPr lang="en-US"/>
        </a:p>
      </dgm:t>
    </dgm:pt>
    <dgm:pt modelId="{C931040B-6FDA-4203-92BC-B4971AE94B7D}">
      <dgm:prSet custT="1"/>
      <dgm:spPr/>
      <dgm:t>
        <a:bodyPr/>
        <a:lstStyle/>
        <a:p>
          <a:r>
            <a:rPr lang="en-US" sz="2400" dirty="0" err="1"/>
            <a:t>Kriterien</a:t>
          </a:r>
          <a:r>
            <a:rPr lang="en-US" sz="2400" dirty="0"/>
            <a:t> für die </a:t>
          </a:r>
          <a:r>
            <a:rPr lang="en-US" sz="2400" dirty="0" err="1"/>
            <a:t>erste</a:t>
          </a:r>
          <a:r>
            <a:rPr lang="en-US" sz="2400" dirty="0"/>
            <a:t> </a:t>
          </a:r>
          <a:r>
            <a:rPr lang="en-US" sz="2400" dirty="0" err="1"/>
            <a:t>Evaluierung</a:t>
          </a:r>
          <a:endParaRPr lang="en-US" sz="2400" dirty="0"/>
        </a:p>
      </dgm:t>
    </dgm:pt>
    <dgm:pt modelId="{69FBC6B1-936F-4FD8-9E1C-24E766E1B739}" type="parTrans" cxnId="{4B33DD29-7545-46ED-AF3D-FA267B83F907}">
      <dgm:prSet/>
      <dgm:spPr/>
      <dgm:t>
        <a:bodyPr/>
        <a:lstStyle/>
        <a:p>
          <a:endParaRPr lang="en-US"/>
        </a:p>
      </dgm:t>
    </dgm:pt>
    <dgm:pt modelId="{DD01883D-474A-46BA-A942-B48F5600A389}" type="sibTrans" cxnId="{4B33DD29-7545-46ED-AF3D-FA267B83F907}">
      <dgm:prSet/>
      <dgm:spPr/>
      <dgm:t>
        <a:bodyPr/>
        <a:lstStyle/>
        <a:p>
          <a:endParaRPr lang="en-US"/>
        </a:p>
      </dgm:t>
    </dgm:pt>
    <dgm:pt modelId="{78D78FBF-1F15-4E41-8E7C-D488E763A8C5}">
      <dgm:prSet custT="1"/>
      <dgm:spPr/>
      <dgm:t>
        <a:bodyPr/>
        <a:lstStyle/>
        <a:p>
          <a:r>
            <a:rPr lang="de-DE" sz="2400" dirty="0"/>
            <a:t>Rolle der NKS im Rahmen der Vermittlungsdienste</a:t>
          </a:r>
          <a:endParaRPr lang="en-US" sz="2400" dirty="0"/>
        </a:p>
      </dgm:t>
    </dgm:pt>
    <dgm:pt modelId="{A09A4630-4831-4E2D-BCDC-3A247C7A3980}" type="parTrans" cxnId="{3C3B97DE-879C-44AC-9288-2BAB892F6D20}">
      <dgm:prSet/>
      <dgm:spPr/>
      <dgm:t>
        <a:bodyPr/>
        <a:lstStyle/>
        <a:p>
          <a:endParaRPr lang="en-US"/>
        </a:p>
      </dgm:t>
    </dgm:pt>
    <dgm:pt modelId="{B249CF25-D313-4D65-968A-0990DDD0567D}" type="sibTrans" cxnId="{3C3B97DE-879C-44AC-9288-2BAB892F6D20}">
      <dgm:prSet/>
      <dgm:spPr/>
      <dgm:t>
        <a:bodyPr/>
        <a:lstStyle/>
        <a:p>
          <a:endParaRPr lang="en-US"/>
        </a:p>
      </dgm:t>
    </dgm:pt>
    <dgm:pt modelId="{49A33648-AB20-45AA-848A-E8E3188560B7}">
      <dgm:prSet custT="1"/>
      <dgm:spPr/>
      <dgm:t>
        <a:bodyPr/>
        <a:lstStyle/>
        <a:p>
          <a:r>
            <a:rPr lang="de-DE" sz="2400" dirty="0"/>
            <a:t>Umgang mit Risiken von Repressalien</a:t>
          </a:r>
          <a:endParaRPr lang="en-US" sz="2400" dirty="0"/>
        </a:p>
      </dgm:t>
    </dgm:pt>
    <dgm:pt modelId="{0FD8DDDE-104A-4B21-9FE5-957BA57544B9}" type="parTrans" cxnId="{D219DCB0-CD42-457D-88C5-FF75F80C62C5}">
      <dgm:prSet/>
      <dgm:spPr/>
      <dgm:t>
        <a:bodyPr/>
        <a:lstStyle/>
        <a:p>
          <a:endParaRPr lang="en-US"/>
        </a:p>
      </dgm:t>
    </dgm:pt>
    <dgm:pt modelId="{1305B979-73ED-4E37-BA04-69548AF1B5CA}" type="sibTrans" cxnId="{D219DCB0-CD42-457D-88C5-FF75F80C62C5}">
      <dgm:prSet/>
      <dgm:spPr/>
      <dgm:t>
        <a:bodyPr/>
        <a:lstStyle/>
        <a:p>
          <a:endParaRPr lang="en-US"/>
        </a:p>
      </dgm:t>
    </dgm:pt>
    <dgm:pt modelId="{9C4FE65E-305B-4A70-A696-36A372F65133}">
      <dgm:prSet custT="1"/>
      <dgm:spPr/>
      <dgm:t>
        <a:bodyPr/>
        <a:lstStyle/>
        <a:p>
          <a:r>
            <a:rPr lang="en-US" sz="2400" dirty="0" err="1"/>
            <a:t>Betonung</a:t>
          </a:r>
          <a:r>
            <a:rPr lang="en-US" sz="2400" dirty="0"/>
            <a:t> der </a:t>
          </a:r>
          <a:r>
            <a:rPr lang="en-US" sz="2400" dirty="0" err="1"/>
            <a:t>Transparenz</a:t>
          </a:r>
          <a:r>
            <a:rPr lang="en-US" sz="2400" dirty="0"/>
            <a:t> </a:t>
          </a:r>
        </a:p>
      </dgm:t>
    </dgm:pt>
    <dgm:pt modelId="{5BF298A7-0217-4C86-AC5D-6DD946194EF9}" type="parTrans" cxnId="{F38B3C24-BE21-4A58-B457-A036158BC69B}">
      <dgm:prSet/>
      <dgm:spPr/>
      <dgm:t>
        <a:bodyPr/>
        <a:lstStyle/>
        <a:p>
          <a:endParaRPr lang="de-DE"/>
        </a:p>
      </dgm:t>
    </dgm:pt>
    <dgm:pt modelId="{0855A831-0393-4BC5-B020-88FFA8CF1DB5}" type="sibTrans" cxnId="{F38B3C24-BE21-4A58-B457-A036158BC69B}">
      <dgm:prSet/>
      <dgm:spPr/>
      <dgm:t>
        <a:bodyPr/>
        <a:lstStyle/>
        <a:p>
          <a:endParaRPr lang="de-DE"/>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Y="44391" custLinFactNeighborX="21496" custLinFactNeighborY="-20705">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5589" custLinFactNeighborY="-1536">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F38B3C24-BE21-4A58-B457-A036158BC69B}" srcId="{BDF0D660-BA2C-49A8-A662-8B09FF59F604}" destId="{9C4FE65E-305B-4A70-A696-36A372F65133}" srcOrd="4" destOrd="0" parTransId="{5BF298A7-0217-4C86-AC5D-6DD946194EF9}" sibTransId="{0855A831-0393-4BC5-B020-88FFA8CF1DB5}"/>
    <dgm:cxn modelId="{4B33DD29-7545-46ED-AF3D-FA267B83F907}" srcId="{BDF0D660-BA2C-49A8-A662-8B09FF59F604}" destId="{C931040B-6FDA-4203-92BC-B4971AE94B7D}" srcOrd="2" destOrd="0" parTransId="{69FBC6B1-936F-4FD8-9E1C-24E766E1B739}" sibTransId="{DD01883D-474A-46BA-A942-B48F5600A389}"/>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C3DEA99A-F4F6-4D57-9A02-814E0256DDAC}" type="presOf" srcId="{A2C00119-BA6C-4A6F-A32A-B503A229A965}" destId="{4C36A64D-A719-457D-8C90-EAF2C05E8817}" srcOrd="0" destOrd="0" presId="urn:microsoft.com/office/officeart/2005/8/layout/list1"/>
    <dgm:cxn modelId="{F38FDE9A-EEF4-414D-B393-0E91E77DE665}" srcId="{BDF0D660-BA2C-49A8-A662-8B09FF59F604}" destId="{2E21AD2E-0938-4E71-9AA2-17851DD9FE29}" srcOrd="1" destOrd="0" parTransId="{755FDCE6-BBBC-4E1E-9E4F-FEABA5AC0F24}" sibTransId="{D7FB4E94-E2F2-481D-B4CC-E744DF4BAF4D}"/>
    <dgm:cxn modelId="{23ED82AB-7C8A-4293-B72C-12F08C5B312A}" type="presOf" srcId="{78D78FBF-1F15-4E41-8E7C-D488E763A8C5}" destId="{0B1E52AC-BBEE-4785-8D8E-19503F6312A5}" srcOrd="0" destOrd="3" presId="urn:microsoft.com/office/officeart/2005/8/layout/list1"/>
    <dgm:cxn modelId="{D81925AD-9F42-4900-8DE1-B506F04A172C}" type="presOf" srcId="{9C4FE65E-305B-4A70-A696-36A372F65133}" destId="{0B1E52AC-BBEE-4785-8D8E-19503F6312A5}" srcOrd="0" destOrd="4" presId="urn:microsoft.com/office/officeart/2005/8/layout/list1"/>
    <dgm:cxn modelId="{D219DCB0-CD42-457D-88C5-FF75F80C62C5}" srcId="{BDF0D660-BA2C-49A8-A662-8B09FF59F604}" destId="{49A33648-AB20-45AA-848A-E8E3188560B7}" srcOrd="5" destOrd="0" parTransId="{0FD8DDDE-104A-4B21-9FE5-957BA57544B9}" sibTransId="{1305B979-73ED-4E37-BA04-69548AF1B5CA}"/>
    <dgm:cxn modelId="{FF52E1B0-0950-4ADD-8835-E2A2B5125B7E}" type="presOf" srcId="{2E21AD2E-0938-4E71-9AA2-17851DD9FE29}" destId="{0B1E52AC-BBEE-4785-8D8E-19503F6312A5}" srcOrd="0" destOrd="1" presId="urn:microsoft.com/office/officeart/2005/8/layout/list1"/>
    <dgm:cxn modelId="{71D51DB5-D953-4388-8B77-23706BA2AB11}" type="presOf" srcId="{C931040B-6FDA-4203-92BC-B4971AE94B7D}" destId="{0B1E52AC-BBEE-4785-8D8E-19503F6312A5}" srcOrd="0" destOrd="2"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3C3B97DE-879C-44AC-9288-2BAB892F6D20}" srcId="{BDF0D660-BA2C-49A8-A662-8B09FF59F604}" destId="{78D78FBF-1F15-4E41-8E7C-D488E763A8C5}" srcOrd="3" destOrd="0" parTransId="{A09A4630-4831-4E2D-BCDC-3A247C7A3980}" sibTransId="{B249CF25-D313-4D65-968A-0990DDD0567D}"/>
    <dgm:cxn modelId="{837C7CDF-1130-4B88-A7BD-629B93409CC1}" type="presOf" srcId="{49A33648-AB20-45AA-848A-E8E3188560B7}" destId="{0B1E52AC-BBEE-4785-8D8E-19503F6312A5}" srcOrd="0" destOrd="5" presId="urn:microsoft.com/office/officeart/2005/8/layout/list1"/>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de-DE" sz="2400" b="0" i="0" dirty="0"/>
            <a:t>Hervorhebung von Entwicklungen im Kontext des internationalen Geschäfts</a:t>
          </a:r>
          <a:endParaRPr lang="en-US" sz="2400" dirty="0"/>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ADAAE3A-6901-49A2-BB57-BF813EA5206C}">
      <dgm:prSet custT="1"/>
      <dgm:spPr>
        <a:ln>
          <a:solidFill>
            <a:srgbClr val="1F7388"/>
          </a:solidFill>
        </a:ln>
      </dgm:spPr>
      <dgm:t>
        <a:bodyPr/>
        <a:lstStyle/>
        <a:p>
          <a:pPr rtl="0"/>
          <a:r>
            <a:rPr lang="de-DE" sz="2400" dirty="0">
              <a:latin typeface="+mn-lt"/>
            </a:rPr>
            <a:t>Hervorhebung des Konzepts der risikobasierten Due-Diligence-Prüfungen</a:t>
          </a:r>
          <a:endParaRPr lang="en-US" sz="2400" dirty="0">
            <a:latin typeface="+mn-lt"/>
          </a:endParaRPr>
        </a:p>
      </dgm:t>
    </dgm:pt>
    <dgm:pt modelId="{537B553A-C21B-4E1B-AB6F-6CCCF535C051}" type="sibTrans" cxnId="{2EEAEAE8-F633-4FEF-BE6E-122EED004AC5}">
      <dgm:prSet/>
      <dgm:spPr/>
      <dgm:t>
        <a:bodyPr/>
        <a:lstStyle/>
        <a:p>
          <a:endParaRPr lang="en-US"/>
        </a:p>
      </dgm:t>
    </dgm:pt>
    <dgm:pt modelId="{9F02E1B8-D0CD-465E-BAD2-B47213127E38}" type="parTrans" cxnId="{2EEAEAE8-F633-4FEF-BE6E-122EED004AC5}">
      <dgm:prSet/>
      <dgm:spPr/>
      <dgm:t>
        <a:bodyPr/>
        <a:lstStyle/>
        <a:p>
          <a:endParaRPr lang="en-US"/>
        </a:p>
      </dgm:t>
    </dgm:pt>
    <dgm:pt modelId="{8439BAF3-5ED8-43D9-880A-59BCF62C5283}">
      <dgm:prSet custT="1"/>
      <dgm:spPr/>
      <dgm:t>
        <a:bodyPr/>
        <a:lstStyle/>
        <a:p>
          <a:r>
            <a:rPr lang="de-DE" sz="2400" dirty="0"/>
            <a:t>Hervorhebung der Rolle der Regierung bei der Schaffung eines förderlichen Umfelds für verantwortungsvolles unternehmerisches Handeln</a:t>
          </a:r>
          <a:endParaRPr lang="en-US" sz="2400" dirty="0"/>
        </a:p>
      </dgm:t>
    </dgm:pt>
    <dgm:pt modelId="{2324EEC3-634B-4D48-A27A-FD1F15702196}" type="parTrans" cxnId="{255E7AA1-7F38-49BB-8D5C-FB363C6B4C17}">
      <dgm:prSet/>
      <dgm:spPr/>
      <dgm:t>
        <a:bodyPr/>
        <a:lstStyle/>
        <a:p>
          <a:endParaRPr lang="en-US"/>
        </a:p>
      </dgm:t>
    </dgm:pt>
    <dgm:pt modelId="{2571EB37-6979-40E8-AAAE-72575B495147}" type="sibTrans" cxnId="{255E7AA1-7F38-49BB-8D5C-FB363C6B4C17}">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5226" custLinFactNeighborX="2674" custLinFactNeighborY="-2805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2800">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F4D9925C-7802-43B5-9AF8-935A073786E3}" type="presOf" srcId="{73D57170-A26A-4AB7-B493-5593BFBDE5B6}" destId="{84959EAA-3C13-4823-BF6D-81257F0C2CD7}" srcOrd="1" destOrd="0" presId="urn:microsoft.com/office/officeart/2005/8/layout/list1"/>
    <dgm:cxn modelId="{83E58A42-2BA6-40C7-84D9-0DCDEAF3F083}" type="presOf" srcId="{8439BAF3-5ED8-43D9-880A-59BCF62C5283}" destId="{D9AC2798-15B7-4D45-B5C7-AE6E50DB6EE7}" srcOrd="0" destOrd="2"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598A354E-3180-44CD-8244-9F996288C846}" type="presOf" srcId="{73D57170-A26A-4AB7-B493-5593BFBDE5B6}" destId="{93887CBA-9CA0-4EAC-80FD-03EAE3616E13}" srcOrd="0" destOrd="0" presId="urn:microsoft.com/office/officeart/2005/8/layout/list1"/>
    <dgm:cxn modelId="{A865C285-9A2A-4DCF-A4D0-BE20DBD2ECE6}" type="presOf" srcId="{BADAAE3A-6901-49A2-BB57-BF813EA5206C}" destId="{D9AC2798-15B7-4D45-B5C7-AE6E50DB6EE7}" srcOrd="0" destOrd="1" presId="urn:microsoft.com/office/officeart/2005/8/layout/list1"/>
    <dgm:cxn modelId="{F3192C8F-7F6B-4A47-B57C-A9A3CE169AD7}" type="presOf" srcId="{5DDA59D6-8DA7-4649-A128-B9950395D9F0}" destId="{82558675-943D-491A-8D02-601518C27047}" srcOrd="0" destOrd="0" presId="urn:microsoft.com/office/officeart/2005/8/layout/list1"/>
    <dgm:cxn modelId="{255E7AA1-7F38-49BB-8D5C-FB363C6B4C17}" srcId="{73D57170-A26A-4AB7-B493-5593BFBDE5B6}" destId="{8439BAF3-5ED8-43D9-880A-59BCF62C5283}" srcOrd="2" destOrd="0" parTransId="{2324EEC3-634B-4D48-A27A-FD1F15702196}" sibTransId="{2571EB37-6979-40E8-AAAE-72575B495147}"/>
    <dgm:cxn modelId="{8E0DFAC8-6E51-4D6A-92E4-C7C4C694775F}" type="presOf" srcId="{6885B83F-007A-488C-8E04-32A4232F26E6}" destId="{D9AC2798-15B7-4D45-B5C7-AE6E50DB6EE7}" srcOrd="0" destOrd="0" presId="urn:microsoft.com/office/officeart/2005/8/layout/list1"/>
    <dgm:cxn modelId="{2EEAEAE8-F633-4FEF-BE6E-122EED004AC5}" srcId="{73D57170-A26A-4AB7-B493-5593BFBDE5B6}" destId="{BADAAE3A-6901-49A2-BB57-BF813EA5206C}" srcOrd="1" destOrd="0" parTransId="{9F02E1B8-D0CD-465E-BAD2-B47213127E38}" sibTransId="{537B553A-C21B-4E1B-AB6F-6CCCF535C051}"/>
    <dgm:cxn modelId="{5A706F2B-C8A5-4B96-909A-E8104552D0DF}" type="presParOf" srcId="{82558675-943D-491A-8D02-601518C27047}" destId="{75A02E80-BC2E-4251-ACBA-49D7236F98FC}" srcOrd="0" destOrd="0" presId="urn:microsoft.com/office/officeart/2005/8/layout/list1"/>
    <dgm:cxn modelId="{8194A79A-708A-4377-B84F-832E702FEAAB}" type="presParOf" srcId="{75A02E80-BC2E-4251-ACBA-49D7236F98FC}" destId="{93887CBA-9CA0-4EAC-80FD-03EAE3616E13}" srcOrd="0" destOrd="0" presId="urn:microsoft.com/office/officeart/2005/8/layout/list1"/>
    <dgm:cxn modelId="{F3735A05-D7A4-4023-853D-A27350D853EB}" type="presParOf" srcId="{75A02E80-BC2E-4251-ACBA-49D7236F98FC}" destId="{84959EAA-3C13-4823-BF6D-81257F0C2CD7}" srcOrd="1" destOrd="0" presId="urn:microsoft.com/office/officeart/2005/8/layout/list1"/>
    <dgm:cxn modelId="{4789DFC6-827B-4A39-BCDD-7D4C3F920B6D}" type="presParOf" srcId="{82558675-943D-491A-8D02-601518C27047}" destId="{0DF1C865-48CB-4390-A0B1-79242C99D008}" srcOrd="1" destOrd="0" presId="urn:microsoft.com/office/officeart/2005/8/layout/list1"/>
    <dgm:cxn modelId="{9EBCEF16-E9B5-430E-9CB6-0230565F346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00119-BA6C-4A6F-A32A-B503A229A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F0D660-BA2C-49A8-A662-8B09FF59F604}">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Wo gab es </a:t>
          </a:r>
          <a:r>
            <a:rPr lang="de-DE" sz="2800" noProof="0" dirty="0"/>
            <a:t>Änderungen</a:t>
          </a:r>
          <a:r>
            <a:rPr lang="en-GB" sz="2800" dirty="0"/>
            <a:t>?</a:t>
          </a:r>
          <a:endParaRPr lang="en-US" sz="2800" dirty="0"/>
        </a:p>
      </dgm:t>
    </dgm:pt>
    <dgm:pt modelId="{F2AACF87-D8C9-4EB5-839F-A463E62E6E7A}" type="parTrans" cxnId="{D30582B9-2D3E-4690-9B84-1BC2F12A1033}">
      <dgm:prSet/>
      <dgm:spPr/>
      <dgm:t>
        <a:bodyPr/>
        <a:lstStyle/>
        <a:p>
          <a:endParaRPr lang="en-US"/>
        </a:p>
      </dgm:t>
    </dgm:pt>
    <dgm:pt modelId="{08E8AFF8-1FA4-4005-A305-D9D6F5A52119}" type="sibTrans" cxnId="{D30582B9-2D3E-4690-9B84-1BC2F12A1033}">
      <dgm:prSet/>
      <dgm:spPr/>
      <dgm:t>
        <a:bodyPr/>
        <a:lstStyle/>
        <a:p>
          <a:endParaRPr lang="en-US"/>
        </a:p>
      </dgm:t>
    </dgm:pt>
    <dgm:pt modelId="{7930F7C2-2B42-4714-90EA-5F07102CE773}">
      <dgm:prSet custT="1"/>
      <dgm:spPr>
        <a:ln>
          <a:solidFill>
            <a:srgbClr val="1F7388"/>
          </a:solidFill>
        </a:ln>
      </dgm:spPr>
      <dgm:t>
        <a:bodyPr/>
        <a:lstStyle/>
        <a:p>
          <a:r>
            <a:rPr lang="de-DE" sz="2400" dirty="0">
              <a:latin typeface="+mn-lt"/>
            </a:rPr>
            <a:t>Konzept des multinationalen Unternehmens
risikobasierte Due-Diligence-Prüfungen
konstruktive Konsultation</a:t>
          </a:r>
          <a:endParaRPr lang="en-US" sz="2400" dirty="0">
            <a:latin typeface="+mn-lt"/>
          </a:endParaRPr>
        </a:p>
      </dgm:t>
    </dgm:pt>
    <dgm:pt modelId="{A424BD1D-88E3-4ABC-BCE7-C84D62D9AEB9}" type="parTrans" cxnId="{1C1B0669-03D5-4187-A097-925C860A17C1}">
      <dgm:prSet/>
      <dgm:spPr/>
      <dgm:t>
        <a:bodyPr/>
        <a:lstStyle/>
        <a:p>
          <a:endParaRPr lang="en-US"/>
        </a:p>
      </dgm:t>
    </dgm:pt>
    <dgm:pt modelId="{33A0BBE5-EB66-4E13-ABBB-0F471064498C}" type="sibTrans" cxnId="{1C1B0669-03D5-4187-A097-925C860A17C1}">
      <dgm:prSet/>
      <dgm:spPr/>
      <dgm:t>
        <a:bodyPr/>
        <a:lstStyle/>
        <a:p>
          <a:endParaRPr lang="en-US"/>
        </a:p>
      </dgm:t>
    </dgm:pt>
    <dgm:pt modelId="{84F3696D-6A4F-434E-966C-3B6449AEA480}">
      <dgm:prSet custT="1"/>
      <dgm:spPr>
        <a:ln>
          <a:solidFill>
            <a:srgbClr val="1F7388"/>
          </a:solidFill>
        </a:ln>
      </dgm:spPr>
      <dgm:t>
        <a:bodyPr/>
        <a:lstStyle/>
        <a:p>
          <a:r>
            <a:rPr lang="de-DE" sz="2400" dirty="0">
              <a:latin typeface="+mn-lt"/>
            </a:rPr>
            <a:t>verantwortungsbewusstes Engagement und Disengagement
Geschäftsbeziehungen
einzelne Verbraucher
Repressalien
Lobbying-Aktivitäten
Angleichung von Selbstregulierungsinitiativen</a:t>
          </a:r>
          <a:endParaRPr lang="en-US" sz="2400" dirty="0">
            <a:latin typeface="+mn-lt"/>
          </a:endParaRPr>
        </a:p>
      </dgm:t>
    </dgm:pt>
    <dgm:pt modelId="{DC5A0214-5487-48E8-B2CA-AF2740E51D57}" type="parTrans" cxnId="{AFEFECFD-75B5-42E7-B078-6AE99E2541F5}">
      <dgm:prSet/>
      <dgm:spPr/>
      <dgm:t>
        <a:bodyPr/>
        <a:lstStyle/>
        <a:p>
          <a:endParaRPr lang="de-DE"/>
        </a:p>
      </dgm:t>
    </dgm:pt>
    <dgm:pt modelId="{578AC983-33F7-48B0-9EA7-50C4A5A4FEA5}" type="sibTrans" cxnId="{AFEFECFD-75B5-42E7-B078-6AE99E2541F5}">
      <dgm:prSet/>
      <dgm:spPr/>
      <dgm:t>
        <a:bodyPr/>
        <a:lstStyle/>
        <a:p>
          <a:endParaRPr lang="de-DE"/>
        </a:p>
      </dgm:t>
    </dgm:pt>
    <dgm:pt modelId="{4C36A64D-A719-457D-8C90-EAF2C05E8817}" type="pres">
      <dgm:prSet presAssocID="{A2C00119-BA6C-4A6F-A32A-B503A229A965}" presName="linear" presStyleCnt="0">
        <dgm:presLayoutVars>
          <dgm:dir/>
          <dgm:animLvl val="lvl"/>
          <dgm:resizeHandles val="exact"/>
        </dgm:presLayoutVars>
      </dgm:prSet>
      <dgm:spPr/>
    </dgm:pt>
    <dgm:pt modelId="{D404A4C1-725F-418E-BCA3-6FF1E5D8C8AF}" type="pres">
      <dgm:prSet presAssocID="{BDF0D660-BA2C-49A8-A662-8B09FF59F604}" presName="parentLin" presStyleCnt="0"/>
      <dgm:spPr/>
    </dgm:pt>
    <dgm:pt modelId="{23B8AB69-8A2B-4B29-BB66-C4AD2E8959BD}" type="pres">
      <dgm:prSet presAssocID="{BDF0D660-BA2C-49A8-A662-8B09FF59F604}" presName="parentLeftMargin" presStyleLbl="node1" presStyleIdx="0" presStyleCnt="1"/>
      <dgm:spPr/>
    </dgm:pt>
    <dgm:pt modelId="{0933DE9E-DD95-4474-A654-C8631E6F3664}" type="pres">
      <dgm:prSet presAssocID="{BDF0D660-BA2C-49A8-A662-8B09FF59F604}" presName="parentText" presStyleLbl="node1" presStyleIdx="0" presStyleCnt="1" custScaleX="102114" custScaleY="43208" custLinFactNeighborX="12860" custLinFactNeighborY="-20670">
        <dgm:presLayoutVars>
          <dgm:chMax val="0"/>
          <dgm:bulletEnabled val="1"/>
        </dgm:presLayoutVars>
      </dgm:prSet>
      <dgm:spPr/>
    </dgm:pt>
    <dgm:pt modelId="{0396EF93-F3BB-4B48-941B-0645F501B613}" type="pres">
      <dgm:prSet presAssocID="{BDF0D660-BA2C-49A8-A662-8B09FF59F604}" presName="negativeSpace" presStyleCnt="0"/>
      <dgm:spPr/>
    </dgm:pt>
    <dgm:pt modelId="{0B1E52AC-BBEE-4785-8D8E-19503F6312A5}" type="pres">
      <dgm:prSet presAssocID="{BDF0D660-BA2C-49A8-A662-8B09FF59F604}" presName="childText" presStyleLbl="conFgAcc1" presStyleIdx="0" presStyleCnt="1" custScaleY="87892">
        <dgm:presLayoutVars>
          <dgm:bulletEnabled val="1"/>
        </dgm:presLayoutVars>
      </dgm:prSet>
      <dgm:spPr/>
    </dgm:pt>
  </dgm:ptLst>
  <dgm:cxnLst>
    <dgm:cxn modelId="{2BBC4D02-5072-492E-B460-2E33DD96284A}" type="presOf" srcId="{BDF0D660-BA2C-49A8-A662-8B09FF59F604}" destId="{23B8AB69-8A2B-4B29-BB66-C4AD2E8959BD}" srcOrd="0" destOrd="0" presId="urn:microsoft.com/office/officeart/2005/8/layout/list1"/>
    <dgm:cxn modelId="{80BD0408-322C-4A4E-8736-DF51ABBECA1B}" type="presOf" srcId="{7930F7C2-2B42-4714-90EA-5F07102CE773}" destId="{0B1E52AC-BBEE-4785-8D8E-19503F6312A5}" srcOrd="0" destOrd="0" presId="urn:microsoft.com/office/officeart/2005/8/layout/list1"/>
    <dgm:cxn modelId="{A7D4B30F-73C9-447C-847E-6E39AFAA32B6}" type="presOf" srcId="{84F3696D-6A4F-434E-966C-3B6449AEA480}" destId="{0B1E52AC-BBEE-4785-8D8E-19503F6312A5}" srcOrd="0" destOrd="1" presId="urn:microsoft.com/office/officeart/2005/8/layout/list1"/>
    <dgm:cxn modelId="{1C1B0669-03D5-4187-A097-925C860A17C1}" srcId="{BDF0D660-BA2C-49A8-A662-8B09FF59F604}" destId="{7930F7C2-2B42-4714-90EA-5F07102CE773}" srcOrd="0" destOrd="0" parTransId="{A424BD1D-88E3-4ABC-BCE7-C84D62D9AEB9}" sibTransId="{33A0BBE5-EB66-4E13-ABBB-0F471064498C}"/>
    <dgm:cxn modelId="{10E8D487-E884-4D4C-B053-6688E66F4886}" type="presOf" srcId="{BDF0D660-BA2C-49A8-A662-8B09FF59F604}" destId="{0933DE9E-DD95-4474-A654-C8631E6F3664}" srcOrd="1" destOrd="0" presId="urn:microsoft.com/office/officeart/2005/8/layout/list1"/>
    <dgm:cxn modelId="{C3DEA99A-F4F6-4D57-9A02-814E0256DDAC}" type="presOf" srcId="{A2C00119-BA6C-4A6F-A32A-B503A229A965}" destId="{4C36A64D-A719-457D-8C90-EAF2C05E8817}" srcOrd="0" destOrd="0" presId="urn:microsoft.com/office/officeart/2005/8/layout/list1"/>
    <dgm:cxn modelId="{D30582B9-2D3E-4690-9B84-1BC2F12A1033}" srcId="{A2C00119-BA6C-4A6F-A32A-B503A229A965}" destId="{BDF0D660-BA2C-49A8-A662-8B09FF59F604}" srcOrd="0" destOrd="0" parTransId="{F2AACF87-D8C9-4EB5-839F-A463E62E6E7A}" sibTransId="{08E8AFF8-1FA4-4005-A305-D9D6F5A52119}"/>
    <dgm:cxn modelId="{AFEFECFD-75B5-42E7-B078-6AE99E2541F5}" srcId="{BDF0D660-BA2C-49A8-A662-8B09FF59F604}" destId="{84F3696D-6A4F-434E-966C-3B6449AEA480}" srcOrd="1" destOrd="0" parTransId="{DC5A0214-5487-48E8-B2CA-AF2740E51D57}" sibTransId="{578AC983-33F7-48B0-9EA7-50C4A5A4FEA5}"/>
    <dgm:cxn modelId="{5D0777D8-AF79-42D2-830A-B98C326E89F5}" type="presParOf" srcId="{4C36A64D-A719-457D-8C90-EAF2C05E8817}" destId="{D404A4C1-725F-418E-BCA3-6FF1E5D8C8AF}" srcOrd="0" destOrd="0" presId="urn:microsoft.com/office/officeart/2005/8/layout/list1"/>
    <dgm:cxn modelId="{565B4522-3FFC-469A-8D00-4E6A31366D5B}" type="presParOf" srcId="{D404A4C1-725F-418E-BCA3-6FF1E5D8C8AF}" destId="{23B8AB69-8A2B-4B29-BB66-C4AD2E8959BD}" srcOrd="0" destOrd="0" presId="urn:microsoft.com/office/officeart/2005/8/layout/list1"/>
    <dgm:cxn modelId="{572FA37E-BF63-4E90-838F-4FDD98FAA37C}" type="presParOf" srcId="{D404A4C1-725F-418E-BCA3-6FF1E5D8C8AF}" destId="{0933DE9E-DD95-4474-A654-C8631E6F3664}" srcOrd="1" destOrd="0" presId="urn:microsoft.com/office/officeart/2005/8/layout/list1"/>
    <dgm:cxn modelId="{92C370EE-9E8D-4E72-8F5E-821E96D891A1}" type="presParOf" srcId="{4C36A64D-A719-457D-8C90-EAF2C05E8817}" destId="{0396EF93-F3BB-4B48-941B-0645F501B613}" srcOrd="1" destOrd="0" presId="urn:microsoft.com/office/officeart/2005/8/layout/list1"/>
    <dgm:cxn modelId="{152FAB0A-B035-4AEC-BB61-1E83C69E32F1}" type="presParOf" srcId="{4C36A64D-A719-457D-8C90-EAF2C05E8817}" destId="{0B1E52AC-BBEE-4785-8D8E-19503F6312A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Wo gab es </a:t>
          </a:r>
          <a:r>
            <a:rPr lang="de-DE" sz="2800" noProof="0" dirty="0"/>
            <a:t>Änderungen</a:t>
          </a:r>
          <a:r>
            <a:rPr lang="en-GB" sz="2800" dirty="0"/>
            <a:t>?</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de-DE" sz="2400" dirty="0">
              <a:latin typeface="+mn-lt"/>
            </a:rPr>
            <a:t>Angleichung an die G20/OECD-Grundsätze der Corporate Governance
Offenlegung und Berichterstattung von Unternehmen
Angleichung an Offenlegung im Rahmen sechsstufiger Due-Diligence-Prozesse</a:t>
          </a:r>
          <a:endParaRPr lang="en-US" sz="2400" dirty="0">
            <a:latin typeface="+mn-lt"/>
          </a:endParaRP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B432DCA6-FB4A-4707-9FE1-81F500174C1A}">
      <dgm:prSet custT="1"/>
      <dgm:spPr>
        <a:ln>
          <a:solidFill>
            <a:srgbClr val="1F7388"/>
          </a:solidFill>
        </a:ln>
      </dgm:spPr>
      <dgm:t>
        <a:bodyPr/>
        <a:lstStyle/>
        <a:p>
          <a:pPr rtl="0"/>
          <a:r>
            <a:rPr lang="de-DE" sz="2400" dirty="0">
              <a:latin typeface="+mn-lt"/>
            </a:rPr>
            <a:t>Definition der Wesentlichkeit</a:t>
          </a:r>
          <a:endParaRPr lang="en-US" sz="2400" dirty="0">
            <a:latin typeface="+mn-lt"/>
          </a:endParaRPr>
        </a:p>
      </dgm:t>
    </dgm:pt>
    <dgm:pt modelId="{6DD95FB8-180E-487E-B7EC-DFAFCCDC3C2C}" type="parTrans" cxnId="{3DB749E2-303B-44A1-8FA0-5ABFC098648E}">
      <dgm:prSet/>
      <dgm:spPr/>
      <dgm:t>
        <a:bodyPr/>
        <a:lstStyle/>
        <a:p>
          <a:endParaRPr lang="de-DE"/>
        </a:p>
      </dgm:t>
    </dgm:pt>
    <dgm:pt modelId="{89EE30A5-8178-458C-975E-A3F7945D4632}" type="sibTrans" cxnId="{3DB749E2-303B-44A1-8FA0-5ABFC098648E}">
      <dgm:prSet/>
      <dgm:spPr/>
      <dgm:t>
        <a:bodyPr/>
        <a:lstStyle/>
        <a:p>
          <a:endParaRPr lang="de-DE"/>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7342" custLinFactNeighborX="2627" custLinFactNeighborY="-25621">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323" custLinFactNeighborY="6142">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81F55534-E176-46D0-A945-F002DDF119B1}" type="presOf" srcId="{B432DCA6-FB4A-4707-9FE1-81F500174C1A}" destId="{D9AC2798-15B7-4D45-B5C7-AE6E50DB6EE7}" srcOrd="0" destOrd="1" presId="urn:microsoft.com/office/officeart/2005/8/layout/list1"/>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3DB749E2-303B-44A1-8FA0-5ABFC098648E}" srcId="{73D57170-A26A-4AB7-B493-5593BFBDE5B6}" destId="{B432DCA6-FB4A-4707-9FE1-81F500174C1A}" srcOrd="1" destOrd="0" parTransId="{6DD95FB8-180E-487E-B7EC-DFAFCCDC3C2C}" sibTransId="{89EE30A5-8178-458C-975E-A3F7945D4632}"/>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de-DE" sz="2400" kern="1200" dirty="0">
              <a:latin typeface="+mn-lt"/>
            </a:rPr>
            <a:t>besondere Aufmerksamkeit für gefährdete Personen und Gruppen
Menschenrechtsverteidigende
indigene Völker
verstärkte Sorgfaltspflicht im Kontext von bewaffneten Konflikten</a:t>
          </a:r>
          <a:endParaRPr lang="en-US" sz="2400" kern="1200" dirty="0">
            <a:latin typeface="+mn-lt"/>
          </a:endParaRP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6053" custLinFactNeighborY="171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8C3C0444-4083-402A-A6BF-877F5B5A35CC}" type="presOf" srcId="{6885B83F-007A-488C-8E04-32A4232F26E6}" destId="{D9AC2798-15B7-4D45-B5C7-AE6E50DB6EE7}"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9ACD54A0-B0F3-4C64-BD87-A603AF2EA426}" type="presOf" srcId="{73D57170-A26A-4AB7-B493-5593BFBDE5B6}" destId="{84959EAA-3C13-4823-BF6D-81257F0C2CD7}" srcOrd="1" destOrd="0" presId="urn:microsoft.com/office/officeart/2005/8/layout/list1"/>
    <dgm:cxn modelId="{C6D8B0C9-3ABD-426D-8785-3D4F97EB9E9A}" type="presOf" srcId="{73D57170-A26A-4AB7-B493-5593BFBDE5B6}" destId="{93887CBA-9CA0-4EAC-80FD-03EAE3616E13}" srcOrd="0" destOrd="0" presId="urn:microsoft.com/office/officeart/2005/8/layout/list1"/>
    <dgm:cxn modelId="{4880DA21-8419-4522-BD3E-3BA4483D486C}" type="presParOf" srcId="{82558675-943D-491A-8D02-601518C27047}" destId="{75A02E80-BC2E-4251-ACBA-49D7236F98FC}" srcOrd="0" destOrd="0" presId="urn:microsoft.com/office/officeart/2005/8/layout/list1"/>
    <dgm:cxn modelId="{3DB8915A-A05B-4ACF-B4F0-8E6F605953E1}" type="presParOf" srcId="{75A02E80-BC2E-4251-ACBA-49D7236F98FC}" destId="{93887CBA-9CA0-4EAC-80FD-03EAE3616E13}" srcOrd="0" destOrd="0" presId="urn:microsoft.com/office/officeart/2005/8/layout/list1"/>
    <dgm:cxn modelId="{9BF5E110-A578-44EC-BBF1-F7C9C156EFB2}" type="presParOf" srcId="{75A02E80-BC2E-4251-ACBA-49D7236F98FC}" destId="{84959EAA-3C13-4823-BF6D-81257F0C2CD7}" srcOrd="1" destOrd="0" presId="urn:microsoft.com/office/officeart/2005/8/layout/list1"/>
    <dgm:cxn modelId="{2128E075-A67B-4898-A89E-C5FAC80D71CF}" type="presParOf" srcId="{82558675-943D-491A-8D02-601518C27047}" destId="{0DF1C865-48CB-4390-A0B1-79242C99D008}" srcOrd="1" destOrd="0" presId="urn:microsoft.com/office/officeart/2005/8/layout/list1"/>
    <dgm:cxn modelId="{F783EE47-E436-477B-AB93-A94B1562701D}"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561C7A-3E82-4089-913E-EA5E0DC0D3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7097F4-8134-44C4-AF9C-0125E9383859}">
      <dgm:prSet custT="1">
        <dgm:style>
          <a:lnRef idx="2">
            <a:schemeClr val="accent5"/>
          </a:lnRef>
          <a:fillRef idx="1">
            <a:schemeClr val="lt1"/>
          </a:fillRef>
          <a:effectRef idx="0">
            <a:schemeClr val="accent5"/>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a:t>
          </a:r>
          <a:endParaRPr lang="en-US" sz="2800" dirty="0"/>
        </a:p>
      </dgm:t>
    </dgm:pt>
    <dgm:pt modelId="{A7DD0CED-B18D-451F-A1A5-F4ECB8C31B27}" type="parTrans" cxnId="{ADC9075E-FF52-4E42-8079-472989959EC8}">
      <dgm:prSet/>
      <dgm:spPr/>
      <dgm:t>
        <a:bodyPr/>
        <a:lstStyle/>
        <a:p>
          <a:endParaRPr lang="en-US"/>
        </a:p>
      </dgm:t>
    </dgm:pt>
    <dgm:pt modelId="{C0909B35-AA46-4D13-BCE7-A313D9E67D14}" type="sibTrans" cxnId="{ADC9075E-FF52-4E42-8079-472989959EC8}">
      <dgm:prSet/>
      <dgm:spPr/>
      <dgm:t>
        <a:bodyPr/>
        <a:lstStyle/>
        <a:p>
          <a:endParaRPr lang="en-US"/>
        </a:p>
      </dgm:t>
    </dgm:pt>
    <dgm:pt modelId="{BB7BF733-2049-4363-80BB-AED4F2518782}">
      <dgm:prSet custT="1"/>
      <dgm:spPr>
        <a:solidFill>
          <a:schemeClr val="bg1">
            <a:alpha val="62000"/>
          </a:schemeClr>
        </a:solidFill>
        <a:ln>
          <a:solidFill>
            <a:srgbClr val="1F7388"/>
          </a:solidFill>
        </a:ln>
      </dgm:spPr>
      <dgm:t>
        <a:bodyPr/>
        <a:lstStyle/>
        <a:p>
          <a:r>
            <a:rPr lang="de-DE" sz="2400" kern="1200" dirty="0"/>
            <a:t>Rechte aller Arbeitnehmende im Bereich Vereinigungsfreiheit und Tarifverhandlungen
Schaffung eines sicheren und gesunden Arbeitsumfelds
Verhinderung von Menschenhandel
Fortbildung und Umschulung
Bewältigung von Veränderungen im Zusammenhang mit Automatisierung und der grünen Transformation</a:t>
          </a:r>
          <a:endParaRPr lang="en-US" sz="2400" kern="1200" dirty="0"/>
        </a:p>
      </dgm:t>
    </dgm:pt>
    <dgm:pt modelId="{EB93B4BE-C04D-408E-ADC2-3C51B6F52DB0}" type="parTrans" cxnId="{749454FF-A460-42A8-B41E-3031F2A3C8D2}">
      <dgm:prSet/>
      <dgm:spPr/>
      <dgm:t>
        <a:bodyPr/>
        <a:lstStyle/>
        <a:p>
          <a:endParaRPr lang="en-US"/>
        </a:p>
      </dgm:t>
    </dgm:pt>
    <dgm:pt modelId="{5FA8EBFF-CE5E-4C59-8F8B-BDA5A5FE9F93}" type="sibTrans" cxnId="{749454FF-A460-42A8-B41E-3031F2A3C8D2}">
      <dgm:prSet/>
      <dgm:spPr/>
      <dgm:t>
        <a:bodyPr/>
        <a:lstStyle/>
        <a:p>
          <a:endParaRPr lang="en-US"/>
        </a:p>
      </dgm:t>
    </dgm:pt>
    <dgm:pt modelId="{572D71A4-6981-4922-AC80-30916BE1A5AE}" type="pres">
      <dgm:prSet presAssocID="{B8561C7A-3E82-4089-913E-EA5E0DC0D3FB}" presName="linear" presStyleCnt="0">
        <dgm:presLayoutVars>
          <dgm:dir/>
          <dgm:animLvl val="lvl"/>
          <dgm:resizeHandles val="exact"/>
        </dgm:presLayoutVars>
      </dgm:prSet>
      <dgm:spPr/>
    </dgm:pt>
    <dgm:pt modelId="{0666BD29-78DF-49C9-AC08-40797A9D24D7}" type="pres">
      <dgm:prSet presAssocID="{847097F4-8134-44C4-AF9C-0125E9383859}" presName="parentLin" presStyleCnt="0"/>
      <dgm:spPr/>
    </dgm:pt>
    <dgm:pt modelId="{866B2B4C-07E0-47F6-B49F-E01B7188C661}" type="pres">
      <dgm:prSet presAssocID="{847097F4-8134-44C4-AF9C-0125E9383859}" presName="parentLeftMargin" presStyleLbl="node1" presStyleIdx="0" presStyleCnt="1"/>
      <dgm:spPr/>
    </dgm:pt>
    <dgm:pt modelId="{BDB90F6F-E353-4223-9197-C3E670E16C30}" type="pres">
      <dgm:prSet presAssocID="{847097F4-8134-44C4-AF9C-0125E9383859}" presName="parentText" presStyleLbl="node1" presStyleIdx="0" presStyleCnt="1" custScaleY="45923" custLinFactNeighborX="20827" custLinFactNeighborY="-24454">
        <dgm:presLayoutVars>
          <dgm:chMax val="0"/>
          <dgm:bulletEnabled val="1"/>
        </dgm:presLayoutVars>
      </dgm:prSet>
      <dgm:spPr/>
    </dgm:pt>
    <dgm:pt modelId="{57F20331-07E2-4318-986E-90D7942531CF}" type="pres">
      <dgm:prSet presAssocID="{847097F4-8134-44C4-AF9C-0125E9383859}" presName="negativeSpace" presStyleCnt="0"/>
      <dgm:spPr/>
    </dgm:pt>
    <dgm:pt modelId="{D48BA679-F28C-4B79-B3CB-4A6608021508}" type="pres">
      <dgm:prSet presAssocID="{847097F4-8134-44C4-AF9C-0125E9383859}" presName="childText" presStyleLbl="conFgAcc1" presStyleIdx="0" presStyleCnt="1" custScaleY="81261" custLinFactNeighborX="108" custLinFactNeighborY="19158">
        <dgm:presLayoutVars>
          <dgm:bulletEnabled val="1"/>
        </dgm:presLayoutVars>
      </dgm:prSet>
      <dgm:spPr/>
    </dgm:pt>
  </dgm:ptLst>
  <dgm:cxnLst>
    <dgm:cxn modelId="{BCC67E16-2D7C-46F4-9EBB-7CEF82EFF90E}" type="presOf" srcId="{847097F4-8134-44C4-AF9C-0125E9383859}" destId="{BDB90F6F-E353-4223-9197-C3E670E16C30}" srcOrd="1" destOrd="0" presId="urn:microsoft.com/office/officeart/2005/8/layout/list1"/>
    <dgm:cxn modelId="{67DA775D-153B-4119-BF46-A0E89D18B299}" type="presOf" srcId="{BB7BF733-2049-4363-80BB-AED4F2518782}" destId="{D48BA679-F28C-4B79-B3CB-4A6608021508}" srcOrd="0" destOrd="0" presId="urn:microsoft.com/office/officeart/2005/8/layout/list1"/>
    <dgm:cxn modelId="{ADC9075E-FF52-4E42-8079-472989959EC8}" srcId="{B8561C7A-3E82-4089-913E-EA5E0DC0D3FB}" destId="{847097F4-8134-44C4-AF9C-0125E9383859}" srcOrd="0" destOrd="0" parTransId="{A7DD0CED-B18D-451F-A1A5-F4ECB8C31B27}" sibTransId="{C0909B35-AA46-4D13-BCE7-A313D9E67D14}"/>
    <dgm:cxn modelId="{AA011867-514E-432B-AD8D-878822B7A0D6}" type="presOf" srcId="{847097F4-8134-44C4-AF9C-0125E9383859}" destId="{866B2B4C-07E0-47F6-B49F-E01B7188C661}" srcOrd="0" destOrd="0" presId="urn:microsoft.com/office/officeart/2005/8/layout/list1"/>
    <dgm:cxn modelId="{C03017CA-2A40-4BEB-8D5B-81CD7ED51735}" type="presOf" srcId="{B8561C7A-3E82-4089-913E-EA5E0DC0D3FB}" destId="{572D71A4-6981-4922-AC80-30916BE1A5AE}" srcOrd="0" destOrd="0" presId="urn:microsoft.com/office/officeart/2005/8/layout/list1"/>
    <dgm:cxn modelId="{749454FF-A460-42A8-B41E-3031F2A3C8D2}" srcId="{847097F4-8134-44C4-AF9C-0125E9383859}" destId="{BB7BF733-2049-4363-80BB-AED4F2518782}" srcOrd="0" destOrd="0" parTransId="{EB93B4BE-C04D-408E-ADC2-3C51B6F52DB0}" sibTransId="{5FA8EBFF-CE5E-4C59-8F8B-BDA5A5FE9F93}"/>
    <dgm:cxn modelId="{6828FFF5-96AA-4B1E-B61E-477444707656}" type="presParOf" srcId="{572D71A4-6981-4922-AC80-30916BE1A5AE}" destId="{0666BD29-78DF-49C9-AC08-40797A9D24D7}" srcOrd="0" destOrd="0" presId="urn:microsoft.com/office/officeart/2005/8/layout/list1"/>
    <dgm:cxn modelId="{1DF79245-9974-48DA-B213-C004357A3F4C}" type="presParOf" srcId="{0666BD29-78DF-49C9-AC08-40797A9D24D7}" destId="{866B2B4C-07E0-47F6-B49F-E01B7188C661}" srcOrd="0" destOrd="0" presId="urn:microsoft.com/office/officeart/2005/8/layout/list1"/>
    <dgm:cxn modelId="{B179CD08-0B4A-45B1-B84F-05AECC62A1FE}" type="presParOf" srcId="{0666BD29-78DF-49C9-AC08-40797A9D24D7}" destId="{BDB90F6F-E353-4223-9197-C3E670E16C30}" srcOrd="1" destOrd="0" presId="urn:microsoft.com/office/officeart/2005/8/layout/list1"/>
    <dgm:cxn modelId="{B2FA0E2B-800B-4EF7-96C6-D9FCA0EF86EE}" type="presParOf" srcId="{572D71A4-6981-4922-AC80-30916BE1A5AE}" destId="{57F20331-07E2-4318-986E-90D7942531CF}" srcOrd="1" destOrd="0" presId="urn:microsoft.com/office/officeart/2005/8/layout/list1"/>
    <dgm:cxn modelId="{E480F055-C211-4CCD-9D10-633FFE011973}" type="presParOf" srcId="{572D71A4-6981-4922-AC80-30916BE1A5AE}" destId="{D48BA679-F28C-4B79-B3CB-4A660802150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 </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pPr rtl="0"/>
          <a:r>
            <a:rPr lang="de-DE" sz="2400" kern="1200" dirty="0">
              <a:solidFill>
                <a:prstClr val="black">
                  <a:hueOff val="0"/>
                  <a:satOff val="0"/>
                  <a:lumOff val="0"/>
                  <a:alphaOff val="0"/>
                </a:prstClr>
              </a:solidFill>
              <a:latin typeface="Calibri" panose="020F0502020204030204"/>
              <a:ea typeface="+mn-ea"/>
              <a:cs typeface="+mn-cs"/>
            </a:rPr>
            <a:t>nachteilige Umweltauswirkungen und Sorgfaltspflicht
Klimaschutz und Anpassung an den Klimawandel
Biodiversität
Kreislaufwirtschaft
Tierschutz</a:t>
          </a:r>
          <a:endParaRPr lang="en-US" sz="2400" kern="1200" dirty="0">
            <a:solidFill>
              <a:prstClr val="black">
                <a:hueOff val="0"/>
                <a:satOff val="0"/>
                <a:lumOff val="0"/>
                <a:alphaOff val="0"/>
              </a:prstClr>
            </a:solidFill>
            <a:latin typeface="Calibri" panose="020F0502020204030204"/>
            <a:ea typeface="+mn-ea"/>
            <a:cs typeface="+mn-cs"/>
          </a:endParaRPr>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84163" custLinFactNeighborY="171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7ADBBE21-5CEF-4354-8C18-1F729454558B}" type="presOf" srcId="{73D57170-A26A-4AB7-B493-5593BFBDE5B6}" destId="{93887CBA-9CA0-4EAC-80FD-03EAE3616E13}" srcOrd="0" destOrd="0" presId="urn:microsoft.com/office/officeart/2005/8/layout/list1"/>
    <dgm:cxn modelId="{ED9ACD43-4C72-4B84-B461-8E85C377E113}" type="presOf" srcId="{73D57170-A26A-4AB7-B493-5593BFBDE5B6}" destId="{84959EAA-3C13-4823-BF6D-81257F0C2CD7}" srcOrd="1"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764019C5-A1C0-4D15-A29E-0A4EF85E597A}" type="presOf" srcId="{6885B83F-007A-488C-8E04-32A4232F26E6}" destId="{D9AC2798-15B7-4D45-B5C7-AE6E50DB6EE7}" srcOrd="0" destOrd="0" presId="urn:microsoft.com/office/officeart/2005/8/layout/list1"/>
    <dgm:cxn modelId="{9A9EF153-4B42-44F1-834F-ED589DA95A06}" type="presParOf" srcId="{82558675-943D-491A-8D02-601518C27047}" destId="{75A02E80-BC2E-4251-ACBA-49D7236F98FC}" srcOrd="0" destOrd="0" presId="urn:microsoft.com/office/officeart/2005/8/layout/list1"/>
    <dgm:cxn modelId="{2A09C987-660F-402C-B19F-80A68C22F11D}" type="presParOf" srcId="{75A02E80-BC2E-4251-ACBA-49D7236F98FC}" destId="{93887CBA-9CA0-4EAC-80FD-03EAE3616E13}" srcOrd="0" destOrd="0" presId="urn:microsoft.com/office/officeart/2005/8/layout/list1"/>
    <dgm:cxn modelId="{69E45332-A58A-4B07-ACA0-8D976C80C24E}" type="presParOf" srcId="{75A02E80-BC2E-4251-ACBA-49D7236F98FC}" destId="{84959EAA-3C13-4823-BF6D-81257F0C2CD7}" srcOrd="1" destOrd="0" presId="urn:microsoft.com/office/officeart/2005/8/layout/list1"/>
    <dgm:cxn modelId="{1C44EAC2-26DB-455E-A9F9-543A82916122}" type="presParOf" srcId="{82558675-943D-491A-8D02-601518C27047}" destId="{0DF1C865-48CB-4390-A0B1-79242C99D008}" srcOrd="1" destOrd="0" presId="urn:microsoft.com/office/officeart/2005/8/layout/list1"/>
    <dgm:cxn modelId="{F8877D8D-1118-4703-ADA2-F5690CF49DE1}"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a:t>
          </a:r>
          <a:endParaRPr lang="en-US" sz="2800" dirty="0"/>
        </a:p>
      </dgm:t>
    </dgm:pt>
    <dgm:pt modelId="{F8487075-BD4B-4357-9831-22E9E4E78DF4}" type="parTrans" cxnId="{C68A356A-192B-4389-9440-51FFCF2791C2}">
      <dgm:prSet/>
      <dgm:spPr/>
      <dgm:t>
        <a:bodyPr/>
        <a:lstStyle/>
        <a:p>
          <a:endParaRPr lang="en-US" sz="2400"/>
        </a:p>
      </dgm:t>
    </dgm:pt>
    <dgm:pt modelId="{B4B0EEB1-E876-40F1-A251-8EDB49179E5D}" type="sibTrans" cxnId="{C68A356A-192B-4389-9440-51FFCF2791C2}">
      <dgm:prSet/>
      <dgm:spPr/>
      <dgm:t>
        <a:bodyPr/>
        <a:lstStyle/>
        <a:p>
          <a:endParaRPr lang="en-US" sz="2400"/>
        </a:p>
      </dgm:t>
    </dgm:pt>
    <dgm:pt modelId="{E32589AF-9CAA-44F6-AF71-AC1ACF5A8C2B}">
      <dgm:prSet custT="1"/>
      <dgm:spPr/>
      <dgm:t>
        <a:bodyPr/>
        <a:lstStyle/>
        <a:p>
          <a:pPr rtl="0"/>
          <a:r>
            <a:rPr lang="de-DE" sz="2400" kern="1200" dirty="0">
              <a:solidFill>
                <a:prstClr val="black">
                  <a:hueOff val="0"/>
                  <a:satOff val="0"/>
                  <a:lumOff val="0"/>
                  <a:alphaOff val="0"/>
                </a:prstClr>
              </a:solidFill>
              <a:latin typeface="Calibri" panose="020F0502020204030204"/>
              <a:ea typeface="+mn-ea"/>
              <a:cs typeface="+mn-cs"/>
            </a:rPr>
            <a:t>Ergänzung anderer Formen von Korruption
Geschäftsbeziehungen 
Collective Action</a:t>
          </a:r>
          <a:endParaRPr lang="en-US" sz="2400" kern="1200" dirty="0">
            <a:solidFill>
              <a:prstClr val="black">
                <a:hueOff val="0"/>
                <a:satOff val="0"/>
                <a:lumOff val="0"/>
                <a:alphaOff val="0"/>
              </a:prstClr>
            </a:solidFill>
            <a:latin typeface="Calibri" panose="020F0502020204030204"/>
            <a:ea typeface="+mn-ea"/>
            <a:cs typeface="+mn-cs"/>
          </a:endParaRPr>
        </a:p>
      </dgm:t>
    </dgm:pt>
    <dgm:pt modelId="{DC25FEFF-EFD2-43D1-92C0-41989CF886E8}" type="parTrans" cxnId="{FC3C4C11-DF86-4D05-B160-4C0C6202CC4D}">
      <dgm:prSet/>
      <dgm:spPr/>
      <dgm:t>
        <a:bodyPr/>
        <a:lstStyle/>
        <a:p>
          <a:endParaRPr lang="en-US" sz="2400"/>
        </a:p>
      </dgm:t>
    </dgm:pt>
    <dgm:pt modelId="{E8229AF2-33CC-4F6E-9C8C-29C462F93B0C}" type="sibTrans" cxnId="{FC3C4C11-DF86-4D05-B160-4C0C6202CC4D}">
      <dgm:prSet/>
      <dgm:spPr/>
      <dgm:t>
        <a:bodyPr/>
        <a:lstStyle/>
        <a:p>
          <a:endParaRPr lang="en-US" sz="2400"/>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71649" custLinFactNeighborX="-409" custLinFactNeighborY="17138">
        <dgm:presLayoutVars>
          <dgm:bulletEnabled val="1"/>
        </dgm:presLayoutVars>
      </dgm:prSet>
      <dgm:spPr/>
    </dgm:pt>
  </dgm:ptLst>
  <dgm:cxnLst>
    <dgm:cxn modelId="{FC3C4C11-DF86-4D05-B160-4C0C6202CC4D}" srcId="{73D57170-A26A-4AB7-B493-5593BFBDE5B6}" destId="{E32589AF-9CAA-44F6-AF71-AC1ACF5A8C2B}" srcOrd="0" destOrd="0" parTransId="{DC25FEFF-EFD2-43D1-92C0-41989CF886E8}" sibTransId="{E8229AF2-33CC-4F6E-9C8C-29C462F93B0C}"/>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6523A1BF-8B8D-4D70-8AF0-EF0A2375DCEC}" type="presOf" srcId="{E32589AF-9CAA-44F6-AF71-AC1ACF5A8C2B}" destId="{D9AC2798-15B7-4D45-B5C7-AE6E50DB6EE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DA59D6-8DA7-4649-A128-B9950395D9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3D57170-A26A-4AB7-B493-5593BFBDE5B6}">
      <dgm:prSet custT="1">
        <dgm:style>
          <a:lnRef idx="2">
            <a:schemeClr val="accent4"/>
          </a:lnRef>
          <a:fillRef idx="1">
            <a:schemeClr val="lt1"/>
          </a:fillRef>
          <a:effectRef idx="0">
            <a:schemeClr val="accent4"/>
          </a:effectRef>
          <a:fontRef idx="minor">
            <a:schemeClr val="dk1"/>
          </a:fontRef>
        </dgm:style>
      </dgm:prSet>
      <dgm:spPr>
        <a:ln>
          <a:solidFill>
            <a:srgbClr val="1F7388"/>
          </a:solidFill>
        </a:ln>
      </dgm:spPr>
      <dgm:t>
        <a:bodyPr/>
        <a:lstStyle/>
        <a:p>
          <a:r>
            <a:rPr lang="en-GB" sz="2800" dirty="0"/>
            <a:t>Was </a:t>
          </a:r>
          <a:r>
            <a:rPr lang="en-GB" sz="2800" dirty="0" err="1"/>
            <a:t>ist</a:t>
          </a:r>
          <a:r>
            <a:rPr lang="en-GB" sz="2800" dirty="0"/>
            <a:t> neu?</a:t>
          </a:r>
          <a:endParaRPr lang="en-US" sz="2800" dirty="0"/>
        </a:p>
      </dgm:t>
    </dgm:pt>
    <dgm:pt modelId="{F8487075-BD4B-4357-9831-22E9E4E78DF4}" type="parTrans" cxnId="{C68A356A-192B-4389-9440-51FFCF2791C2}">
      <dgm:prSet/>
      <dgm:spPr/>
      <dgm:t>
        <a:bodyPr/>
        <a:lstStyle/>
        <a:p>
          <a:endParaRPr lang="en-US"/>
        </a:p>
      </dgm:t>
    </dgm:pt>
    <dgm:pt modelId="{B4B0EEB1-E876-40F1-A251-8EDB49179E5D}" type="sibTrans" cxnId="{C68A356A-192B-4389-9440-51FFCF2791C2}">
      <dgm:prSet/>
      <dgm:spPr/>
      <dgm:t>
        <a:bodyPr/>
        <a:lstStyle/>
        <a:p>
          <a:endParaRPr lang="en-US"/>
        </a:p>
      </dgm:t>
    </dgm:pt>
    <dgm:pt modelId="{6885B83F-007A-488C-8E04-32A4232F26E6}">
      <dgm:prSet custT="1"/>
      <dgm:spPr>
        <a:ln>
          <a:solidFill>
            <a:srgbClr val="1F7388"/>
          </a:solidFill>
        </a:ln>
      </dgm:spPr>
      <dgm:t>
        <a:bodyPr/>
        <a:lstStyle/>
        <a:p>
          <a:r>
            <a:rPr lang="de-DE" sz="2400" kern="1200" dirty="0"/>
            <a:t>Risiken im Zusammenhang mit E-Commerce
nachhaltigkeitsbezogene Aussagen zu Produkten</a:t>
          </a:r>
          <a:endParaRPr lang="en-US" sz="2400" kern="1200" dirty="0"/>
        </a:p>
      </dgm:t>
    </dgm:pt>
    <dgm:pt modelId="{8F0672D3-EF37-450F-A725-E042F6A369D4}" type="parTrans" cxnId="{801C8B07-5458-4957-9988-1DDFC03DCF85}">
      <dgm:prSet/>
      <dgm:spPr/>
      <dgm:t>
        <a:bodyPr/>
        <a:lstStyle/>
        <a:p>
          <a:endParaRPr lang="en-US"/>
        </a:p>
      </dgm:t>
    </dgm:pt>
    <dgm:pt modelId="{E0229BFC-9C69-4650-9BA9-7F5C1177568D}" type="sibTrans" cxnId="{801C8B07-5458-4957-9988-1DDFC03DCF85}">
      <dgm:prSet/>
      <dgm:spPr/>
      <dgm:t>
        <a:bodyPr/>
        <a:lstStyle/>
        <a:p>
          <a:endParaRPr lang="en-US"/>
        </a:p>
      </dgm:t>
    </dgm:pt>
    <dgm:pt modelId="{82558675-943D-491A-8D02-601518C27047}" type="pres">
      <dgm:prSet presAssocID="{5DDA59D6-8DA7-4649-A128-B9950395D9F0}" presName="linear" presStyleCnt="0">
        <dgm:presLayoutVars>
          <dgm:dir/>
          <dgm:animLvl val="lvl"/>
          <dgm:resizeHandles val="exact"/>
        </dgm:presLayoutVars>
      </dgm:prSet>
      <dgm:spPr/>
    </dgm:pt>
    <dgm:pt modelId="{75A02E80-BC2E-4251-ACBA-49D7236F98FC}" type="pres">
      <dgm:prSet presAssocID="{73D57170-A26A-4AB7-B493-5593BFBDE5B6}" presName="parentLin" presStyleCnt="0"/>
      <dgm:spPr/>
    </dgm:pt>
    <dgm:pt modelId="{93887CBA-9CA0-4EAC-80FD-03EAE3616E13}" type="pres">
      <dgm:prSet presAssocID="{73D57170-A26A-4AB7-B493-5593BFBDE5B6}" presName="parentLeftMargin" presStyleLbl="node1" presStyleIdx="0" presStyleCnt="1"/>
      <dgm:spPr/>
    </dgm:pt>
    <dgm:pt modelId="{84959EAA-3C13-4823-BF6D-81257F0C2CD7}" type="pres">
      <dgm:prSet presAssocID="{73D57170-A26A-4AB7-B493-5593BFBDE5B6}" presName="parentText" presStyleLbl="node1" presStyleIdx="0" presStyleCnt="1" custScaleY="44165" custLinFactNeighborX="7882" custLinFactNeighborY="-23100">
        <dgm:presLayoutVars>
          <dgm:chMax val="0"/>
          <dgm:bulletEnabled val="1"/>
        </dgm:presLayoutVars>
      </dgm:prSet>
      <dgm:spPr/>
    </dgm:pt>
    <dgm:pt modelId="{0DF1C865-48CB-4390-A0B1-79242C99D008}" type="pres">
      <dgm:prSet presAssocID="{73D57170-A26A-4AB7-B493-5593BFBDE5B6}" presName="negativeSpace" presStyleCnt="0"/>
      <dgm:spPr/>
    </dgm:pt>
    <dgm:pt modelId="{D9AC2798-15B7-4D45-B5C7-AE6E50DB6EE7}" type="pres">
      <dgm:prSet presAssocID="{73D57170-A26A-4AB7-B493-5593BFBDE5B6}" presName="childText" presStyleLbl="conFgAcc1" presStyleIdx="0" presStyleCnt="1" custScaleY="64141" custLinFactNeighborX="-394" custLinFactNeighborY="14938">
        <dgm:presLayoutVars>
          <dgm:bulletEnabled val="1"/>
        </dgm:presLayoutVars>
      </dgm:prSet>
      <dgm:spPr/>
    </dgm:pt>
  </dgm:ptLst>
  <dgm:cxnLst>
    <dgm:cxn modelId="{801C8B07-5458-4957-9988-1DDFC03DCF85}" srcId="{73D57170-A26A-4AB7-B493-5593BFBDE5B6}" destId="{6885B83F-007A-488C-8E04-32A4232F26E6}" srcOrd="0" destOrd="0" parTransId="{8F0672D3-EF37-450F-A725-E042F6A369D4}" sibTransId="{E0229BFC-9C69-4650-9BA9-7F5C1177568D}"/>
    <dgm:cxn modelId="{5E0B1746-63FF-493F-8B4B-44EFDEC60EEE}" type="presOf" srcId="{73D57170-A26A-4AB7-B493-5593BFBDE5B6}" destId="{93887CBA-9CA0-4EAC-80FD-03EAE3616E13}" srcOrd="0" destOrd="0" presId="urn:microsoft.com/office/officeart/2005/8/layout/list1"/>
    <dgm:cxn modelId="{C68A356A-192B-4389-9440-51FFCF2791C2}" srcId="{5DDA59D6-8DA7-4649-A128-B9950395D9F0}" destId="{73D57170-A26A-4AB7-B493-5593BFBDE5B6}" srcOrd="0" destOrd="0" parTransId="{F8487075-BD4B-4357-9831-22E9E4E78DF4}" sibTransId="{B4B0EEB1-E876-40F1-A251-8EDB49179E5D}"/>
    <dgm:cxn modelId="{F3192C8F-7F6B-4A47-B57C-A9A3CE169AD7}" type="presOf" srcId="{5DDA59D6-8DA7-4649-A128-B9950395D9F0}" destId="{82558675-943D-491A-8D02-601518C27047}" srcOrd="0" destOrd="0" presId="urn:microsoft.com/office/officeart/2005/8/layout/list1"/>
    <dgm:cxn modelId="{FB0E7CF7-1D6D-4968-882F-8924A9F92D11}" type="presOf" srcId="{73D57170-A26A-4AB7-B493-5593BFBDE5B6}" destId="{84959EAA-3C13-4823-BF6D-81257F0C2CD7}" srcOrd="1" destOrd="0" presId="urn:microsoft.com/office/officeart/2005/8/layout/list1"/>
    <dgm:cxn modelId="{1943ADFC-6094-4FD4-83EA-40F2B89413A3}" type="presOf" srcId="{6885B83F-007A-488C-8E04-32A4232F26E6}" destId="{D9AC2798-15B7-4D45-B5C7-AE6E50DB6EE7}" srcOrd="0" destOrd="0" presId="urn:microsoft.com/office/officeart/2005/8/layout/list1"/>
    <dgm:cxn modelId="{DF3E905F-9FEF-4FE3-8B83-7D9354A7B8F4}" type="presParOf" srcId="{82558675-943D-491A-8D02-601518C27047}" destId="{75A02E80-BC2E-4251-ACBA-49D7236F98FC}" srcOrd="0" destOrd="0" presId="urn:microsoft.com/office/officeart/2005/8/layout/list1"/>
    <dgm:cxn modelId="{F24422DD-FD06-4740-B8D0-559669D07A6C}" type="presParOf" srcId="{75A02E80-BC2E-4251-ACBA-49D7236F98FC}" destId="{93887CBA-9CA0-4EAC-80FD-03EAE3616E13}" srcOrd="0" destOrd="0" presId="urn:microsoft.com/office/officeart/2005/8/layout/list1"/>
    <dgm:cxn modelId="{9B785381-DFF0-463D-9F7F-6F24014B2145}" type="presParOf" srcId="{75A02E80-BC2E-4251-ACBA-49D7236F98FC}" destId="{84959EAA-3C13-4823-BF6D-81257F0C2CD7}" srcOrd="1" destOrd="0" presId="urn:microsoft.com/office/officeart/2005/8/layout/list1"/>
    <dgm:cxn modelId="{5317895E-E8FD-4C5F-9C6C-1E463783868B}" type="presParOf" srcId="{82558675-943D-491A-8D02-601518C27047}" destId="{0DF1C865-48CB-4390-A0B1-79242C99D008}" srcOrd="1" destOrd="0" presId="urn:microsoft.com/office/officeart/2005/8/layout/list1"/>
    <dgm:cxn modelId="{724AB6E6-14A2-4708-8AED-092D569478D6}" type="presParOf" srcId="{82558675-943D-491A-8D02-601518C27047}" destId="{D9AC2798-15B7-4D45-B5C7-AE6E50DB6EE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DF18-8B21-409E-B003-0591CE6ACA95}">
      <dsp:nvSpPr>
        <dsp:cNvPr id="0" name=""/>
        <dsp:cNvSpPr/>
      </dsp:nvSpPr>
      <dsp:spPr>
        <a:xfrm>
          <a:off x="854164" y="633946"/>
          <a:ext cx="610664" cy="610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18AD0-E288-46D3-B35A-E22B10845DEE}">
      <dsp:nvSpPr>
        <dsp:cNvPr id="0" name=""/>
        <dsp:cNvSpPr/>
      </dsp:nvSpPr>
      <dsp:spPr>
        <a:xfrm>
          <a:off x="515368" y="1580002"/>
          <a:ext cx="1357031"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b="0" i="0" kern="1200" dirty="0">
              <a:solidFill>
                <a:srgbClr val="374151"/>
              </a:solidFill>
              <a:effectLst/>
              <a:latin typeface="Söhne"/>
            </a:rPr>
            <a:t>Empfehlungen für Unternehmen zur Anpassung an international vereinbarte Ziele in Bezug auf </a:t>
          </a:r>
          <a:r>
            <a:rPr lang="de-DE" sz="1300" b="1" i="0" kern="1200" dirty="0">
              <a:solidFill>
                <a:srgbClr val="374151"/>
              </a:solidFill>
              <a:effectLst/>
              <a:latin typeface="Söhne"/>
            </a:rPr>
            <a:t>Klimawandel und Biodiversität</a:t>
          </a:r>
          <a:endParaRPr lang="en-US" sz="1300" kern="1200" dirty="0"/>
        </a:p>
      </dsp:txBody>
      <dsp:txXfrm>
        <a:off x="515368" y="1580002"/>
        <a:ext cx="1357031" cy="1136497"/>
      </dsp:txXfrm>
    </dsp:sp>
    <dsp:sp modelId="{25A11A1A-762B-4FD1-86D8-45DD0509EC73}">
      <dsp:nvSpPr>
        <dsp:cNvPr id="0" name=""/>
        <dsp:cNvSpPr/>
      </dsp:nvSpPr>
      <dsp:spPr>
        <a:xfrm>
          <a:off x="2670413" y="633946"/>
          <a:ext cx="610664" cy="61066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D2F36-B665-4844-9FCA-E19DCB1F7EF5}">
      <dsp:nvSpPr>
        <dsp:cNvPr id="0" name=""/>
        <dsp:cNvSpPr/>
      </dsp:nvSpPr>
      <dsp:spPr>
        <a:xfrm>
          <a:off x="2109880" y="1580002"/>
          <a:ext cx="1836633"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b="0" i="0" kern="1200" dirty="0">
              <a:solidFill>
                <a:srgbClr val="374151"/>
              </a:solidFill>
              <a:effectLst/>
              <a:latin typeface="Söhne"/>
            </a:rPr>
            <a:t>Empfehlungen für risikobasierte Sorgfaltsprüfung bei Entwicklung, Finanzierung, Verkauf, Lizenzierung, Handel und Nutzung von </a:t>
          </a:r>
          <a:r>
            <a:rPr lang="de-DE" sz="1300" b="1" i="0" kern="1200" dirty="0">
              <a:solidFill>
                <a:srgbClr val="374151"/>
              </a:solidFill>
              <a:effectLst/>
              <a:latin typeface="Söhne"/>
            </a:rPr>
            <a:t>Technologie, einschließlich Erhebung und Nutzung von Daten</a:t>
          </a:r>
          <a:endParaRPr lang="en-US" sz="1300" kern="1200" dirty="0"/>
        </a:p>
      </dsp:txBody>
      <dsp:txXfrm>
        <a:off x="2109880" y="1580002"/>
        <a:ext cx="1836633" cy="1136497"/>
      </dsp:txXfrm>
    </dsp:sp>
    <dsp:sp modelId="{5778CF44-C833-421E-A710-7FC270801B29}">
      <dsp:nvSpPr>
        <dsp:cNvPr id="0" name=""/>
        <dsp:cNvSpPr/>
      </dsp:nvSpPr>
      <dsp:spPr>
        <a:xfrm>
          <a:off x="4780961" y="623003"/>
          <a:ext cx="610664" cy="610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2D944-95E7-463C-B4E1-60D3D0082AD8}">
      <dsp:nvSpPr>
        <dsp:cNvPr id="0" name=""/>
        <dsp:cNvSpPr/>
      </dsp:nvSpPr>
      <dsp:spPr>
        <a:xfrm>
          <a:off x="4183994" y="1580002"/>
          <a:ext cx="1868903"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kern="1200" dirty="0">
              <a:solidFill>
                <a:schemeClr val="tx1"/>
              </a:solidFill>
              <a:effectLst/>
              <a:latin typeface="+mn-lt"/>
              <a:ea typeface="+mn-ea"/>
              <a:cs typeface="+mn-cs"/>
            </a:rPr>
            <a:t>Empfehlungen</a:t>
          </a:r>
          <a:r>
            <a:rPr lang="de-AT" sz="1300" kern="1200" dirty="0">
              <a:solidFill>
                <a:schemeClr val="tx1"/>
              </a:solidFill>
              <a:effectLst/>
              <a:latin typeface="+mn-lt"/>
              <a:ea typeface="+mn-ea"/>
              <a:cs typeface="+mn-cs"/>
            </a:rPr>
            <a:t>, wie Unternehmen ihrer Sorgfaltspflicht nachkommen sollen, wenn es um Auswirkungen und Geschäftsbeziehungen im Zusammenhang mit der </a:t>
          </a:r>
          <a:r>
            <a:rPr lang="de-AT" sz="1300" b="1" kern="1200" dirty="0">
              <a:solidFill>
                <a:schemeClr val="tx1"/>
              </a:solidFill>
              <a:effectLst/>
              <a:latin typeface="+mn-lt"/>
              <a:ea typeface="+mn-ea"/>
              <a:cs typeface="+mn-cs"/>
            </a:rPr>
            <a:t>Nutzung ihrer Produkte und Dienstleistungen</a:t>
          </a:r>
          <a:r>
            <a:rPr lang="de-AT" sz="1300" kern="1200" dirty="0">
              <a:solidFill>
                <a:schemeClr val="tx1"/>
              </a:solidFill>
              <a:effectLst/>
              <a:latin typeface="+mn-lt"/>
              <a:ea typeface="+mn-ea"/>
              <a:cs typeface="+mn-cs"/>
            </a:rPr>
            <a:t> geht</a:t>
          </a:r>
          <a:endParaRPr lang="en-US" sz="1300" kern="1200" dirty="0"/>
        </a:p>
      </dsp:txBody>
      <dsp:txXfrm>
        <a:off x="4183994" y="1580002"/>
        <a:ext cx="1868903" cy="1136497"/>
      </dsp:txXfrm>
    </dsp:sp>
    <dsp:sp modelId="{0623F208-D18A-4E3C-9183-C5D8B0A8A51D}">
      <dsp:nvSpPr>
        <dsp:cNvPr id="0" name=""/>
        <dsp:cNvSpPr/>
      </dsp:nvSpPr>
      <dsp:spPr>
        <a:xfrm>
          <a:off x="6933400" y="623003"/>
          <a:ext cx="610664" cy="61066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D2E97-D300-4009-812E-49661807F138}">
      <dsp:nvSpPr>
        <dsp:cNvPr id="0" name=""/>
        <dsp:cNvSpPr/>
      </dsp:nvSpPr>
      <dsp:spPr>
        <a:xfrm>
          <a:off x="6290378" y="1580002"/>
          <a:ext cx="1917254"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kern="1200" dirty="0">
              <a:solidFill>
                <a:schemeClr val="tx1"/>
              </a:solidFill>
              <a:effectLst/>
              <a:latin typeface="+mn-lt"/>
              <a:ea typeface="+mn-ea"/>
              <a:cs typeface="+mn-cs"/>
            </a:rPr>
            <a:t>Besserer</a:t>
          </a:r>
          <a:r>
            <a:rPr lang="de-AT" sz="1300" kern="1200" dirty="0">
              <a:solidFill>
                <a:schemeClr val="tx1"/>
              </a:solidFill>
              <a:effectLst/>
              <a:latin typeface="+mn-lt"/>
              <a:ea typeface="+mn-ea"/>
              <a:cs typeface="+mn-cs"/>
            </a:rPr>
            <a:t> Schutz für </a:t>
          </a:r>
          <a:r>
            <a:rPr lang="de-AT" sz="1300" b="1" kern="1200" dirty="0">
              <a:solidFill>
                <a:schemeClr val="tx1"/>
              </a:solidFill>
              <a:effectLst/>
              <a:latin typeface="+mn-lt"/>
              <a:ea typeface="+mn-ea"/>
              <a:cs typeface="+mn-cs"/>
            </a:rPr>
            <a:t>gefährdete Personen und Gruppen</a:t>
          </a:r>
          <a:r>
            <a:rPr lang="de-AT" sz="1300" kern="1200" dirty="0">
              <a:solidFill>
                <a:schemeClr val="tx1"/>
              </a:solidFill>
              <a:effectLst/>
              <a:latin typeface="+mn-lt"/>
              <a:ea typeface="+mn-ea"/>
              <a:cs typeface="+mn-cs"/>
            </a:rPr>
            <a:t>, einschließlich derjenigen, die Bedenken hinsichtlich unternehmerischen Handelns äußern</a:t>
          </a:r>
          <a:endParaRPr lang="en-US" sz="1300" kern="1200" dirty="0"/>
        </a:p>
      </dsp:txBody>
      <dsp:txXfrm>
        <a:off x="6290378" y="1580002"/>
        <a:ext cx="1917254" cy="1136497"/>
      </dsp:txXfrm>
    </dsp:sp>
    <dsp:sp modelId="{9370B8DB-4226-4288-AAB5-3D2F5D61149C}">
      <dsp:nvSpPr>
        <dsp:cNvPr id="0" name=""/>
        <dsp:cNvSpPr/>
      </dsp:nvSpPr>
      <dsp:spPr>
        <a:xfrm>
          <a:off x="870014" y="3428867"/>
          <a:ext cx="610664" cy="610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1BB29-608B-415F-A259-E38A02DF05CF}">
      <dsp:nvSpPr>
        <dsp:cNvPr id="0" name=""/>
        <dsp:cNvSpPr/>
      </dsp:nvSpPr>
      <dsp:spPr>
        <a:xfrm>
          <a:off x="132401" y="4206189"/>
          <a:ext cx="2085879"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b="0" i="0" kern="1200" dirty="0">
              <a:solidFill>
                <a:srgbClr val="374151"/>
              </a:solidFill>
              <a:effectLst/>
              <a:latin typeface="Söhne"/>
            </a:rPr>
            <a:t>Aktualisierte Empfehlungen zur </a:t>
          </a:r>
          <a:r>
            <a:rPr lang="de-DE" sz="1300" b="1" i="0" kern="1200" dirty="0">
              <a:solidFill>
                <a:srgbClr val="374151"/>
              </a:solidFill>
              <a:effectLst/>
              <a:latin typeface="Söhne"/>
            </a:rPr>
            <a:t>Offenlegung von Informationen zum verantwortungsvollen unternehmerischen Handeln</a:t>
          </a:r>
          <a:endParaRPr lang="en-US" sz="1300" kern="1200" dirty="0"/>
        </a:p>
      </dsp:txBody>
      <dsp:txXfrm>
        <a:off x="132401" y="4206189"/>
        <a:ext cx="2085879" cy="1136497"/>
      </dsp:txXfrm>
    </dsp:sp>
    <dsp:sp modelId="{BFD0ECC7-9397-45FC-903E-2C6AD19F38F8}">
      <dsp:nvSpPr>
        <dsp:cNvPr id="0" name=""/>
        <dsp:cNvSpPr/>
      </dsp:nvSpPr>
      <dsp:spPr>
        <a:xfrm>
          <a:off x="2782282" y="3426974"/>
          <a:ext cx="610664" cy="610664"/>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15615-6B1D-4E41-ACEC-7F78E34AE37B}">
      <dsp:nvSpPr>
        <dsp:cNvPr id="0" name=""/>
        <dsp:cNvSpPr/>
      </dsp:nvSpPr>
      <dsp:spPr>
        <a:xfrm>
          <a:off x="2189728" y="4206189"/>
          <a:ext cx="1934583"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kern="1200" dirty="0">
              <a:solidFill>
                <a:schemeClr val="tx1"/>
              </a:solidFill>
              <a:effectLst/>
              <a:latin typeface="+mn-lt"/>
              <a:ea typeface="+mn-ea"/>
              <a:cs typeface="+mn-cs"/>
            </a:rPr>
            <a:t>Ausweitungen</a:t>
          </a:r>
          <a:r>
            <a:rPr lang="de-AT" sz="1300" kern="1200" dirty="0">
              <a:solidFill>
                <a:schemeClr val="tx1"/>
              </a:solidFill>
              <a:effectLst/>
              <a:latin typeface="+mn-lt"/>
              <a:ea typeface="+mn-ea"/>
              <a:cs typeface="+mn-cs"/>
            </a:rPr>
            <a:t> der Empfehlungen zur Sorgfaltspflicht auf </a:t>
          </a:r>
          <a:r>
            <a:rPr lang="de-AT" sz="1300" b="1" kern="1200" dirty="0">
              <a:solidFill>
                <a:schemeClr val="tx1"/>
              </a:solidFill>
              <a:effectLst/>
              <a:latin typeface="+mn-lt"/>
              <a:ea typeface="+mn-ea"/>
              <a:cs typeface="+mn-cs"/>
            </a:rPr>
            <a:t>alle Formen von Korruption</a:t>
          </a:r>
          <a:endParaRPr lang="en-US" sz="1300" kern="1200" dirty="0"/>
        </a:p>
      </dsp:txBody>
      <dsp:txXfrm>
        <a:off x="2189728" y="4206189"/>
        <a:ext cx="1934583" cy="1136497"/>
      </dsp:txXfrm>
    </dsp:sp>
    <dsp:sp modelId="{A919BF47-4319-4A5C-A40C-EBE1640FD63F}">
      <dsp:nvSpPr>
        <dsp:cNvPr id="0" name=""/>
        <dsp:cNvSpPr/>
      </dsp:nvSpPr>
      <dsp:spPr>
        <a:xfrm>
          <a:off x="4748966" y="3437288"/>
          <a:ext cx="610664" cy="61066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B2781-0B6F-4F5C-BD47-DEFF388F6CE2}">
      <dsp:nvSpPr>
        <dsp:cNvPr id="0" name=""/>
        <dsp:cNvSpPr/>
      </dsp:nvSpPr>
      <dsp:spPr>
        <a:xfrm>
          <a:off x="4188173" y="4206189"/>
          <a:ext cx="2011975"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de-DE" sz="1300" b="0" i="0" kern="1200" dirty="0">
              <a:solidFill>
                <a:srgbClr val="374151"/>
              </a:solidFill>
              <a:effectLst/>
              <a:latin typeface="Söhne"/>
            </a:rPr>
            <a:t>Empfehlungen an Unternehmen, sicherzustellen, dass </a:t>
          </a:r>
          <a:r>
            <a:rPr lang="de-DE" sz="1300" b="1" i="0" kern="1200" dirty="0">
              <a:solidFill>
                <a:srgbClr val="374151"/>
              </a:solidFill>
              <a:effectLst/>
              <a:latin typeface="Söhne"/>
            </a:rPr>
            <a:t>Lobbying-Aktivitäten</a:t>
          </a:r>
          <a:r>
            <a:rPr lang="de-DE" sz="1300" b="0" i="0" kern="1200" dirty="0">
              <a:solidFill>
                <a:srgbClr val="374151"/>
              </a:solidFill>
              <a:effectLst/>
              <a:latin typeface="Söhne"/>
            </a:rPr>
            <a:t> im Einklang mit den Leitsätzen stehen</a:t>
          </a:r>
          <a:endParaRPr lang="en-US" sz="1300" kern="1200" dirty="0"/>
        </a:p>
      </dsp:txBody>
      <dsp:txXfrm>
        <a:off x="4188173" y="4206189"/>
        <a:ext cx="2011975" cy="1136497"/>
      </dsp:txXfrm>
    </dsp:sp>
    <dsp:sp modelId="{FAF38E87-E586-4B3C-92E8-8D3E398423C9}">
      <dsp:nvSpPr>
        <dsp:cNvPr id="0" name=""/>
        <dsp:cNvSpPr/>
      </dsp:nvSpPr>
      <dsp:spPr>
        <a:xfrm>
          <a:off x="7078250" y="3403195"/>
          <a:ext cx="610664" cy="610664"/>
        </a:xfrm>
        <a:prstGeom prst="rect">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514C1-22E9-4892-99CA-EBF7DF68C61C}">
      <dsp:nvSpPr>
        <dsp:cNvPr id="0" name=""/>
        <dsp:cNvSpPr/>
      </dsp:nvSpPr>
      <dsp:spPr>
        <a:xfrm>
          <a:off x="6414478" y="4206189"/>
          <a:ext cx="2175931" cy="113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Font typeface="Arial" panose="020B0604020202020204" pitchFamily="34" charset="0"/>
            <a:buNone/>
          </a:pPr>
          <a:r>
            <a:rPr lang="de-AT" sz="1300" kern="1200" dirty="0">
              <a:solidFill>
                <a:schemeClr val="tx1"/>
              </a:solidFill>
              <a:effectLst/>
              <a:latin typeface="+mn-lt"/>
              <a:ea typeface="+mn-ea"/>
              <a:cs typeface="+mn-cs"/>
            </a:rPr>
            <a:t>Gestärkte Verfahren zur Gewährleistung der Sichtbarkeit, Wirksamkeit und funktionalen Äquivalenz der </a:t>
          </a:r>
          <a:r>
            <a:rPr lang="de-AT" sz="1300" b="1" kern="1200" dirty="0">
              <a:solidFill>
                <a:schemeClr val="tx1"/>
              </a:solidFill>
              <a:effectLst/>
              <a:latin typeface="+mn-lt"/>
              <a:ea typeface="+mn-ea"/>
              <a:cs typeface="+mn-cs"/>
            </a:rPr>
            <a:t>nationalen Kontaktstellen. </a:t>
          </a:r>
          <a:endParaRPr lang="en-US" sz="1300" kern="1200" dirty="0"/>
        </a:p>
      </dsp:txBody>
      <dsp:txXfrm>
        <a:off x="6414478" y="4206189"/>
        <a:ext cx="2175931" cy="11364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717688"/>
          <a:ext cx="9058208" cy="3035073"/>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018" tIns="687324" rIns="703018" bIns="170688" numCol="1" spcCol="1270" anchor="t" anchorCtr="0">
          <a:noAutofit/>
        </a:bodyPr>
        <a:lstStyle/>
        <a:p>
          <a:pPr marL="228600" lvl="1" indent="-228600" algn="l" defTabSz="1066800" rtl="0">
            <a:lnSpc>
              <a:spcPct val="90000"/>
            </a:lnSpc>
            <a:spcBef>
              <a:spcPct val="0"/>
            </a:spcBef>
            <a:spcAft>
              <a:spcPct val="15000"/>
            </a:spcAft>
            <a:buChar char="•"/>
          </a:pPr>
          <a:r>
            <a:rPr lang="de-DE" sz="2400" kern="1200" noProof="0" dirty="0">
              <a:solidFill>
                <a:prstClr val="black">
                  <a:hueOff val="0"/>
                  <a:satOff val="0"/>
                  <a:lumOff val="0"/>
                  <a:alphaOff val="0"/>
                </a:prstClr>
              </a:solidFill>
              <a:latin typeface="Calibri" panose="020F0502020204030204"/>
              <a:ea typeface="+mn-ea"/>
              <a:cs typeface="+mn-cs"/>
            </a:rPr>
            <a:t>risikobasierte Due-Diligence-Prüfungen im Zusammenhang mit Verkauf</a:t>
          </a:r>
          <a:r>
            <a:rPr lang="en-US" sz="2400" kern="1200" dirty="0">
              <a:solidFill>
                <a:prstClr val="black">
                  <a:hueOff val="0"/>
                  <a:satOff val="0"/>
                  <a:lumOff val="0"/>
                  <a:alphaOff val="0"/>
                </a:prstClr>
              </a:solidFill>
              <a:latin typeface="Calibri" panose="020F0502020204030204"/>
              <a:ea typeface="+mn-ea"/>
              <a:cs typeface="+mn-cs"/>
            </a:rPr>
            <a:t>, </a:t>
          </a:r>
          <a:r>
            <a:rPr lang="de-DE" sz="2400" kern="1200" dirty="0">
              <a:solidFill>
                <a:prstClr val="black">
                  <a:hueOff val="0"/>
                  <a:satOff val="0"/>
                  <a:lumOff val="0"/>
                  <a:alphaOff val="0"/>
                </a:prstClr>
              </a:solidFill>
              <a:latin typeface="Calibri" panose="020F0502020204030204"/>
              <a:ea typeface="+mn-ea"/>
              <a:cs typeface="+mn-cs"/>
            </a:rPr>
            <a:t>Entwicklung, Lizenzierung und Nutzung von Technologie
Data-</a:t>
          </a:r>
          <a:r>
            <a:rPr lang="de-DE" sz="2400" kern="1200" dirty="0" err="1">
              <a:solidFill>
                <a:prstClr val="black">
                  <a:hueOff val="0"/>
                  <a:satOff val="0"/>
                  <a:lumOff val="0"/>
                  <a:alphaOff val="0"/>
                </a:prstClr>
              </a:solidFill>
              <a:latin typeface="Calibri" panose="020F0502020204030204"/>
              <a:ea typeface="+mn-ea"/>
              <a:cs typeface="+mn-cs"/>
            </a:rPr>
            <a:t>Governance</a:t>
          </a:r>
          <a:r>
            <a:rPr lang="de-DE" sz="2400" kern="1200" dirty="0">
              <a:solidFill>
                <a:prstClr val="black">
                  <a:hueOff val="0"/>
                  <a:satOff val="0"/>
                  <a:lumOff val="0"/>
                  <a:alphaOff val="0"/>
                </a:prstClr>
              </a:solidFill>
              <a:latin typeface="Calibri" panose="020F0502020204030204"/>
              <a:ea typeface="+mn-ea"/>
              <a:cs typeface="+mn-cs"/>
            </a:rPr>
            <a:t>
Hochrisikokontexte
digitale Sicherheit</a:t>
          </a:r>
          <a:endParaRPr lang="en-US" sz="2400" kern="1200" dirty="0">
            <a:solidFill>
              <a:prstClr val="black">
                <a:hueOff val="0"/>
                <a:satOff val="0"/>
                <a:lumOff val="0"/>
                <a:alphaOff val="0"/>
              </a:prstClr>
            </a:solidFill>
            <a:latin typeface="Calibri" panose="020F0502020204030204"/>
            <a:ea typeface="+mn-ea"/>
            <a:cs typeface="+mn-cs"/>
          </a:endParaRPr>
        </a:p>
      </dsp:txBody>
      <dsp:txXfrm>
        <a:off x="0" y="717688"/>
        <a:ext cx="9058208" cy="3035073"/>
      </dsp:txXfrm>
    </dsp:sp>
    <dsp:sp modelId="{84959EAA-3C13-4823-BF6D-81257F0C2CD7}">
      <dsp:nvSpPr>
        <dsp:cNvPr id="0" name=""/>
        <dsp:cNvSpPr/>
      </dsp:nvSpPr>
      <dsp:spPr>
        <a:xfrm>
          <a:off x="488608" y="287593"/>
          <a:ext cx="634074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9665" tIns="0" rIns="239665"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a:t>
          </a:r>
          <a:endParaRPr lang="en-US" sz="2800" kern="1200" dirty="0"/>
        </a:p>
      </dsp:txBody>
      <dsp:txXfrm>
        <a:off x="529340" y="328325"/>
        <a:ext cx="6259281" cy="7529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35148"/>
          <a:ext cx="9140094" cy="1470525"/>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373" tIns="416560" rIns="709373"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noProof="0" dirty="0"/>
            <a:t>Brancheninitiativen im Bereich verantwortungsvolles unternehmerisches Handeln und Wettbewerbsrecht 
Arbeitseinsatz</a:t>
          </a:r>
        </a:p>
      </dsp:txBody>
      <dsp:txXfrm>
        <a:off x="0" y="1835148"/>
        <a:ext cx="9140094" cy="1470525"/>
      </dsp:txXfrm>
    </dsp:sp>
    <dsp:sp modelId="{84959EAA-3C13-4823-BF6D-81257F0C2CD7}">
      <dsp:nvSpPr>
        <dsp:cNvPr id="0" name=""/>
        <dsp:cNvSpPr/>
      </dsp:nvSpPr>
      <dsp:spPr>
        <a:xfrm>
          <a:off x="493025" y="1367854"/>
          <a:ext cx="6398065"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832" tIns="0" rIns="241832" bIns="0" numCol="1" spcCol="1270" anchor="ctr" anchorCtr="0">
          <a:noAutofit/>
        </a:bodyPr>
        <a:lstStyle/>
        <a:p>
          <a:pPr marL="0" lvl="0" indent="0" algn="l" defTabSz="1289050">
            <a:lnSpc>
              <a:spcPct val="90000"/>
            </a:lnSpc>
            <a:spcBef>
              <a:spcPct val="0"/>
            </a:spcBef>
            <a:spcAft>
              <a:spcPct val="35000"/>
            </a:spcAft>
            <a:buNone/>
          </a:pPr>
          <a:r>
            <a:rPr lang="en-GB" sz="2900" kern="1200" dirty="0"/>
            <a:t>Was </a:t>
          </a:r>
          <a:r>
            <a:rPr lang="en-GB" sz="2900" kern="1200" dirty="0" err="1"/>
            <a:t>ist</a:t>
          </a:r>
          <a:r>
            <a:rPr lang="en-GB" sz="2900" kern="1200" dirty="0"/>
            <a:t> neu?</a:t>
          </a:r>
          <a:endParaRPr lang="en-US" sz="2900" kern="1200" dirty="0"/>
        </a:p>
      </dsp:txBody>
      <dsp:txXfrm>
        <a:off x="533757" y="1408586"/>
        <a:ext cx="6316601" cy="752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916420"/>
          <a:ext cx="9017264" cy="106685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840" tIns="541528" rIns="699840"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noProof="0" dirty="0"/>
            <a:t>Betonung von Bestimmungen </a:t>
          </a:r>
          <a:r>
            <a:rPr lang="en-US" sz="2400" kern="1200" dirty="0"/>
            <a:t>des </a:t>
          </a:r>
          <a:r>
            <a:rPr lang="de-DE" sz="2400" kern="1200" noProof="0" dirty="0"/>
            <a:t>BEPS-Projekts</a:t>
          </a:r>
        </a:p>
      </dsp:txBody>
      <dsp:txXfrm>
        <a:off x="0" y="1916420"/>
        <a:ext cx="9017264" cy="1066852"/>
      </dsp:txXfrm>
    </dsp:sp>
    <dsp:sp modelId="{84959EAA-3C13-4823-BF6D-81257F0C2CD7}">
      <dsp:nvSpPr>
        <dsp:cNvPr id="0" name=""/>
        <dsp:cNvSpPr/>
      </dsp:nvSpPr>
      <dsp:spPr>
        <a:xfrm>
          <a:off x="486400" y="1449125"/>
          <a:ext cx="631208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8582" tIns="0" rIns="238582" bIns="0" numCol="1" spcCol="1270" anchor="ctr" anchorCtr="0">
          <a:noAutofit/>
        </a:bodyPr>
        <a:lstStyle/>
        <a:p>
          <a:pPr marL="0" lvl="0" indent="0" algn="l" defTabSz="1289050">
            <a:lnSpc>
              <a:spcPct val="90000"/>
            </a:lnSpc>
            <a:spcBef>
              <a:spcPct val="0"/>
            </a:spcBef>
            <a:spcAft>
              <a:spcPct val="35000"/>
            </a:spcAft>
            <a:buNone/>
          </a:pPr>
          <a:r>
            <a:rPr lang="en-GB" sz="2900" kern="1200" dirty="0"/>
            <a:t>Wo gab es </a:t>
          </a:r>
          <a:r>
            <a:rPr lang="de-DE" sz="2900" kern="1200" noProof="0" dirty="0"/>
            <a:t>Änderungen</a:t>
          </a:r>
          <a:r>
            <a:rPr lang="en-GB" sz="2900" kern="1200" dirty="0"/>
            <a:t>?</a:t>
          </a:r>
          <a:endParaRPr lang="en-US" sz="2900" kern="1200" dirty="0"/>
        </a:p>
      </dsp:txBody>
      <dsp:txXfrm>
        <a:off x="527132" y="1489857"/>
        <a:ext cx="6230620" cy="752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B47E7-C9F2-4A1B-8351-AD881CE11659}">
      <dsp:nvSpPr>
        <dsp:cNvPr id="0" name=""/>
        <dsp:cNvSpPr/>
      </dsp:nvSpPr>
      <dsp:spPr>
        <a:xfrm>
          <a:off x="2466044" y="3235342"/>
          <a:ext cx="3025186" cy="1751356"/>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mn-lt"/>
            </a:rPr>
            <a:t>Regierungsstellen</a:t>
          </a:r>
          <a:r>
            <a:rPr lang="en-US" sz="2800" kern="1200" dirty="0">
              <a:latin typeface="+mn-lt"/>
            </a:rPr>
            <a:t> </a:t>
          </a:r>
          <a:r>
            <a:rPr lang="en-US" sz="2800" kern="1200" dirty="0" err="1">
              <a:latin typeface="+mn-lt"/>
            </a:rPr>
            <a:t>mit</a:t>
          </a:r>
          <a:r>
            <a:rPr lang="en-US" sz="2800" kern="1200" dirty="0">
              <a:latin typeface="+mn-lt"/>
            </a:rPr>
            <a:t> </a:t>
          </a:r>
          <a:r>
            <a:rPr lang="en-US" sz="2800" kern="1200" dirty="0" err="1">
              <a:latin typeface="+mn-lt"/>
            </a:rPr>
            <a:t>zwei</a:t>
          </a:r>
          <a:r>
            <a:rPr lang="en-US" sz="2800" kern="1200" dirty="0">
              <a:latin typeface="+mn-lt"/>
            </a:rPr>
            <a:t> </a:t>
          </a:r>
          <a:r>
            <a:rPr lang="de-DE" sz="2800" kern="1200" noProof="0" dirty="0">
              <a:latin typeface="+mn-lt"/>
            </a:rPr>
            <a:t>Hauptaufgaben</a:t>
          </a:r>
        </a:p>
      </dsp:txBody>
      <dsp:txXfrm>
        <a:off x="2551538" y="3320836"/>
        <a:ext cx="2854198" cy="1580368"/>
      </dsp:txXfrm>
    </dsp:sp>
    <dsp:sp modelId="{1FB6E4AE-F89B-4CB3-8C9E-A568ABA75517}">
      <dsp:nvSpPr>
        <dsp:cNvPr id="0" name=""/>
        <dsp:cNvSpPr/>
      </dsp:nvSpPr>
      <dsp:spPr>
        <a:xfrm rot="16149660">
          <a:off x="2797522" y="2084034"/>
          <a:ext cx="2302863" cy="0"/>
        </a:xfrm>
        <a:custGeom>
          <a:avLst/>
          <a:gdLst/>
          <a:ahLst/>
          <a:cxnLst/>
          <a:rect l="0" t="0" r="0" b="0"/>
          <a:pathLst>
            <a:path>
              <a:moveTo>
                <a:pt x="0" y="0"/>
              </a:moveTo>
              <a:lnTo>
                <a:pt x="23028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22321-44BF-4425-97E4-0EA34C5F8761}">
      <dsp:nvSpPr>
        <dsp:cNvPr id="0" name=""/>
        <dsp:cNvSpPr/>
      </dsp:nvSpPr>
      <dsp:spPr>
        <a:xfrm>
          <a:off x="2782521" y="180390"/>
          <a:ext cx="2288128" cy="752335"/>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latin typeface="+mn-lt"/>
            </a:rPr>
            <a:t>51 NKS</a:t>
          </a:r>
        </a:p>
      </dsp:txBody>
      <dsp:txXfrm>
        <a:off x="2819247" y="217116"/>
        <a:ext cx="2214676" cy="678883"/>
      </dsp:txXfrm>
    </dsp:sp>
    <dsp:sp modelId="{DAA66E14-BD1D-4EA3-A09F-EC0BA6F51DF8}">
      <dsp:nvSpPr>
        <dsp:cNvPr id="0" name=""/>
        <dsp:cNvSpPr/>
      </dsp:nvSpPr>
      <dsp:spPr>
        <a:xfrm rot="19037416">
          <a:off x="4765912" y="2822630"/>
          <a:ext cx="1216929" cy="0"/>
        </a:xfrm>
        <a:custGeom>
          <a:avLst/>
          <a:gdLst/>
          <a:ahLst/>
          <a:cxnLst/>
          <a:rect l="0" t="0" r="0" b="0"/>
          <a:pathLst>
            <a:path>
              <a:moveTo>
                <a:pt x="0" y="0"/>
              </a:moveTo>
              <a:lnTo>
                <a:pt x="12169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337AFE-B678-42B9-BE09-A50CE41B1F2C}">
      <dsp:nvSpPr>
        <dsp:cNvPr id="0" name=""/>
        <dsp:cNvSpPr/>
      </dsp:nvSpPr>
      <dsp:spPr>
        <a:xfrm>
          <a:off x="5217687" y="1111475"/>
          <a:ext cx="2614207" cy="1298442"/>
        </a:xfrm>
        <a:prstGeom prst="roundRect">
          <a:avLst/>
        </a:prstGeom>
        <a:solidFill>
          <a:srgbClr val="2280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mn-lt"/>
            </a:rPr>
            <a:t>Beschwerde-mechanismus</a:t>
          </a:r>
          <a:endParaRPr lang="en-US" sz="3200" kern="1200" dirty="0">
            <a:latin typeface="+mn-lt"/>
          </a:endParaRPr>
        </a:p>
      </dsp:txBody>
      <dsp:txXfrm>
        <a:off x="5281072" y="1174860"/>
        <a:ext cx="2487437" cy="1171672"/>
      </dsp:txXfrm>
    </dsp:sp>
    <dsp:sp modelId="{78ABB4AB-7ED5-421A-95CF-830197658870}">
      <dsp:nvSpPr>
        <dsp:cNvPr id="0" name=""/>
        <dsp:cNvSpPr/>
      </dsp:nvSpPr>
      <dsp:spPr>
        <a:xfrm rot="13324310">
          <a:off x="1871867" y="2798194"/>
          <a:ext cx="1304799" cy="0"/>
        </a:xfrm>
        <a:custGeom>
          <a:avLst/>
          <a:gdLst/>
          <a:ahLst/>
          <a:cxnLst/>
          <a:rect l="0" t="0" r="0" b="0"/>
          <a:pathLst>
            <a:path>
              <a:moveTo>
                <a:pt x="0" y="0"/>
              </a:moveTo>
              <a:lnTo>
                <a:pt x="130479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B257F-3BC5-4D88-B558-052815D93209}">
      <dsp:nvSpPr>
        <dsp:cNvPr id="0" name=""/>
        <dsp:cNvSpPr/>
      </dsp:nvSpPr>
      <dsp:spPr>
        <a:xfrm>
          <a:off x="0" y="1076342"/>
          <a:ext cx="2656758" cy="1284703"/>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mn-lt"/>
            </a:rPr>
            <a:t>Öffentlich-keitsarbeit</a:t>
          </a:r>
          <a:endParaRPr lang="en-US" sz="3200" kern="1200" dirty="0">
            <a:latin typeface="+mn-lt"/>
          </a:endParaRPr>
        </a:p>
      </dsp:txBody>
      <dsp:txXfrm>
        <a:off x="62714" y="1139056"/>
        <a:ext cx="2531330" cy="11592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833000"/>
          <a:ext cx="8649979" cy="342043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334" tIns="999744" rIns="671334"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Definition der „funktionalen Äquivalenz“ </a:t>
          </a:r>
          <a:endParaRPr lang="en-US" sz="2400" kern="1200" dirty="0"/>
        </a:p>
        <a:p>
          <a:pPr marL="228600" lvl="1" indent="-228600" algn="l" defTabSz="1066800">
            <a:lnSpc>
              <a:spcPct val="90000"/>
            </a:lnSpc>
            <a:spcBef>
              <a:spcPct val="0"/>
            </a:spcBef>
            <a:spcAft>
              <a:spcPct val="15000"/>
            </a:spcAft>
            <a:buChar char="•"/>
          </a:pPr>
          <a:r>
            <a:rPr lang="de-DE" sz="2400" kern="1200" noProof="0" dirty="0"/>
            <a:t>personelle und finanzielle Ressourcen </a:t>
          </a:r>
        </a:p>
        <a:p>
          <a:pPr marL="228600" lvl="1" indent="-228600" algn="l" defTabSz="1066800" rtl="0">
            <a:lnSpc>
              <a:spcPct val="90000"/>
            </a:lnSpc>
            <a:spcBef>
              <a:spcPct val="0"/>
            </a:spcBef>
            <a:spcAft>
              <a:spcPct val="15000"/>
            </a:spcAft>
            <a:buChar char="•"/>
          </a:pPr>
          <a:r>
            <a:rPr lang="de-DE" sz="2400" kern="1200" noProof="0" dirty="0"/>
            <a:t>Vertrauen der Interessengruppen </a:t>
          </a:r>
        </a:p>
        <a:p>
          <a:pPr marL="228600" lvl="1" indent="-228600" algn="l" defTabSz="1066800">
            <a:lnSpc>
              <a:spcPct val="90000"/>
            </a:lnSpc>
            <a:spcBef>
              <a:spcPct val="0"/>
            </a:spcBef>
            <a:spcAft>
              <a:spcPct val="15000"/>
            </a:spcAft>
            <a:buChar char="•"/>
          </a:pPr>
          <a:r>
            <a:rPr lang="de-DE" sz="2400" kern="1200" dirty="0"/>
            <a:t>Mechanismus für den Umgang mit nicht funktionierenden NKS</a:t>
          </a:r>
          <a:endParaRPr lang="en-US" sz="2400" kern="1200" dirty="0">
            <a:solidFill>
              <a:prstClr val="black">
                <a:hueOff val="0"/>
                <a:satOff val="0"/>
                <a:lumOff val="0"/>
                <a:alphaOff val="0"/>
              </a:prstClr>
            </a:solidFill>
            <a:latin typeface="Calibri" panose="020F0502020204030204"/>
            <a:ea typeface="+mn-ea"/>
            <a:cs typeface="+mn-cs"/>
          </a:endParaRPr>
        </a:p>
        <a:p>
          <a:pPr marL="228600" lvl="1" indent="-228600" algn="l" defTabSz="1066800">
            <a:lnSpc>
              <a:spcPct val="90000"/>
            </a:lnSpc>
            <a:spcBef>
              <a:spcPct val="0"/>
            </a:spcBef>
            <a:spcAft>
              <a:spcPct val="15000"/>
            </a:spcAft>
            <a:buChar char="•"/>
          </a:pPr>
          <a:r>
            <a:rPr lang="de-DE" sz="2400" kern="1200" noProof="0" dirty="0"/>
            <a:t>verpflichtende regelmäßige </a:t>
          </a:r>
          <a:r>
            <a:rPr lang="en-US" sz="2400" kern="1200" dirty="0"/>
            <a:t>Peer-Reviews</a:t>
          </a:r>
        </a:p>
      </dsp:txBody>
      <dsp:txXfrm>
        <a:off x="0" y="833000"/>
        <a:ext cx="8649979" cy="3420432"/>
      </dsp:txXfrm>
    </dsp:sp>
    <dsp:sp modelId="{0933DE9E-DD95-4474-A654-C8631E6F3664}">
      <dsp:nvSpPr>
        <dsp:cNvPr id="0" name=""/>
        <dsp:cNvSpPr/>
      </dsp:nvSpPr>
      <dsp:spPr>
        <a:xfrm>
          <a:off x="376070" y="421033"/>
          <a:ext cx="6314259" cy="973753"/>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8864" tIns="0" rIns="228864" bIns="0" numCol="1" spcCol="1270" anchor="ctr" anchorCtr="0">
          <a:noAutofit/>
        </a:bodyPr>
        <a:lstStyle/>
        <a:p>
          <a:pPr marL="0" lvl="0" indent="0" algn="l" defTabSz="1244600">
            <a:lnSpc>
              <a:spcPct val="90000"/>
            </a:lnSpc>
            <a:spcBef>
              <a:spcPct val="0"/>
            </a:spcBef>
            <a:spcAft>
              <a:spcPct val="35000"/>
            </a:spcAft>
            <a:buNone/>
          </a:pPr>
          <a:r>
            <a:rPr lang="de-DE" sz="2800" kern="1200" dirty="0"/>
            <a:t>Funktionale Äquivalenz</a:t>
          </a:r>
          <a:endParaRPr lang="en-US" sz="2800" kern="1200" dirty="0"/>
        </a:p>
      </dsp:txBody>
      <dsp:txXfrm>
        <a:off x="423605" y="468568"/>
        <a:ext cx="6219189" cy="8786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696792"/>
          <a:ext cx="9147797" cy="360243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9971" tIns="791464" rIns="709971"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noProof="0" dirty="0">
              <a:latin typeface="+mn-lt"/>
            </a:rPr>
            <a:t>außergerichtlicher Beschwerdemechanismus </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de-DE" sz="2400" kern="1200" noProof="0" dirty="0">
              <a:latin typeface="+mn-lt"/>
            </a:rPr>
            <a:t>Empfehlungen</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de-DE" sz="2400" kern="1200" noProof="0" dirty="0">
              <a:latin typeface="+mn-lt"/>
            </a:rPr>
            <a:t>Nachverfolgung</a:t>
          </a:r>
        </a:p>
        <a:p>
          <a:pPr marL="627063" lvl="1" indent="-354013" algn="l" defTabSz="1066800">
            <a:lnSpc>
              <a:spcPct val="90000"/>
            </a:lnSpc>
            <a:spcBef>
              <a:spcPct val="0"/>
            </a:spcBef>
            <a:spcAft>
              <a:spcPct val="15000"/>
            </a:spcAft>
            <a:buFont typeface="Courier New" panose="02070309020205020404" pitchFamily="49" charset="0"/>
            <a:buChar char="o"/>
            <a:tabLst>
              <a:tab pos="177800" algn="l"/>
            </a:tabLst>
          </a:pPr>
          <a:r>
            <a:rPr lang="de-DE" sz="2400" kern="1200" dirty="0">
              <a:latin typeface="+mn-lt"/>
            </a:rPr>
            <a:t>Ansichten zur Einhaltung der Leitsätze und zur konstruktiven Teilnahme</a:t>
          </a:r>
          <a:endParaRPr lang="en-US" sz="2400" kern="1200" dirty="0">
            <a:latin typeface="+mn-lt"/>
          </a:endParaRPr>
        </a:p>
        <a:p>
          <a:pPr marL="228600" lvl="1" indent="-228600" algn="l" defTabSz="1066800" rtl="0">
            <a:lnSpc>
              <a:spcPct val="90000"/>
            </a:lnSpc>
            <a:spcBef>
              <a:spcPct val="0"/>
            </a:spcBef>
            <a:spcAft>
              <a:spcPct val="15000"/>
            </a:spcAft>
            <a:buChar char="•"/>
          </a:pPr>
          <a:r>
            <a:rPr lang="de-DE" sz="2400" kern="1200" dirty="0">
              <a:solidFill>
                <a:prstClr val="black">
                  <a:hueOff val="0"/>
                  <a:satOff val="0"/>
                  <a:lumOff val="0"/>
                  <a:alphaOff val="0"/>
                </a:prstClr>
              </a:solidFill>
              <a:latin typeface="+mn-lt"/>
              <a:ea typeface="+mn-ea"/>
              <a:cs typeface="+mn-cs"/>
            </a:rPr>
            <a:t>Rolle der NKS bei der Bekanntmachung der Leitsätze</a:t>
          </a:r>
          <a:endParaRPr lang="en-US" sz="2400" kern="1200" dirty="0">
            <a:solidFill>
              <a:prstClr val="black">
                <a:hueOff val="0"/>
                <a:satOff val="0"/>
                <a:lumOff val="0"/>
                <a:alphaOff val="0"/>
              </a:prstClr>
            </a:solidFill>
            <a:latin typeface="+mn-lt"/>
            <a:ea typeface="+mn-ea"/>
            <a:cs typeface="+mn-cs"/>
          </a:endParaRPr>
        </a:p>
        <a:p>
          <a:pPr marL="228600" lvl="1" indent="-228600" algn="l" defTabSz="1066800">
            <a:lnSpc>
              <a:spcPct val="90000"/>
            </a:lnSpc>
            <a:spcBef>
              <a:spcPct val="0"/>
            </a:spcBef>
            <a:spcAft>
              <a:spcPct val="15000"/>
            </a:spcAft>
            <a:buChar char="•"/>
          </a:pPr>
          <a:r>
            <a:rPr lang="de-DE" sz="2400" kern="1200" dirty="0">
              <a:solidFill>
                <a:prstClr val="black">
                  <a:hueOff val="0"/>
                  <a:satOff val="0"/>
                  <a:lumOff val="0"/>
                  <a:alphaOff val="0"/>
                </a:prstClr>
              </a:solidFill>
              <a:latin typeface="+mn-lt"/>
              <a:ea typeface="+mn-ea"/>
              <a:cs typeface="+mn-cs"/>
            </a:rPr>
            <a:t>öffentliche Maßnahmen zur Förderung von RBC</a:t>
          </a:r>
          <a:endParaRPr lang="en-US" sz="2400" kern="1200" dirty="0">
            <a:solidFill>
              <a:prstClr val="black">
                <a:hueOff val="0"/>
                <a:satOff val="0"/>
                <a:lumOff val="0"/>
                <a:alphaOff val="0"/>
              </a:prstClr>
            </a:solidFill>
            <a:latin typeface="+mn-lt"/>
            <a:ea typeface="+mn-ea"/>
            <a:cs typeface="+mn-cs"/>
          </a:endParaRPr>
        </a:p>
      </dsp:txBody>
      <dsp:txXfrm>
        <a:off x="0" y="696792"/>
        <a:ext cx="9147797" cy="3602437"/>
      </dsp:txXfrm>
    </dsp:sp>
    <dsp:sp modelId="{0933DE9E-DD95-4474-A654-C8631E6F3664}">
      <dsp:nvSpPr>
        <dsp:cNvPr id="0" name=""/>
        <dsp:cNvSpPr/>
      </dsp:nvSpPr>
      <dsp:spPr>
        <a:xfrm>
          <a:off x="555710" y="411586"/>
          <a:ext cx="6403457"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2035" tIns="0" rIns="242035" bIns="0" numCol="1" spcCol="1270" anchor="ctr" anchorCtr="0">
          <a:noAutofit/>
        </a:bodyPr>
        <a:lstStyle/>
        <a:p>
          <a:pPr marL="0" lvl="0" indent="0" algn="l" defTabSz="1244600">
            <a:lnSpc>
              <a:spcPct val="90000"/>
            </a:lnSpc>
            <a:spcBef>
              <a:spcPct val="0"/>
            </a:spcBef>
            <a:spcAft>
              <a:spcPct val="35000"/>
            </a:spcAft>
            <a:buNone/>
          </a:pPr>
          <a:r>
            <a:rPr lang="de-DE" sz="2800" kern="1200" noProof="0" dirty="0"/>
            <a:t>Mandat und Autorität </a:t>
          </a:r>
        </a:p>
      </dsp:txBody>
      <dsp:txXfrm>
        <a:off x="596650" y="452526"/>
        <a:ext cx="6321577" cy="7567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752881"/>
          <a:ext cx="8888490" cy="353722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728980" rIns="689846"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Veröffentlichung von Verfahrensleitfäden</a:t>
          </a:r>
          <a:endParaRPr lang="en-US" sz="2400" kern="1200" dirty="0"/>
        </a:p>
        <a:p>
          <a:pPr marL="228600" lvl="1" indent="-228600" algn="l" defTabSz="1066800">
            <a:lnSpc>
              <a:spcPct val="90000"/>
            </a:lnSpc>
            <a:spcBef>
              <a:spcPct val="0"/>
            </a:spcBef>
            <a:spcAft>
              <a:spcPct val="15000"/>
            </a:spcAft>
            <a:buChar char="•"/>
          </a:pPr>
          <a:r>
            <a:rPr lang="de-DE" sz="2400" kern="1200" dirty="0"/>
            <a:t>Koordinierung zwischen NKS in Beschwerdefällen, die mehrere Länder betreffen</a:t>
          </a:r>
          <a:endParaRPr lang="en-US" sz="2400" kern="1200" dirty="0"/>
        </a:p>
        <a:p>
          <a:pPr marL="228600" lvl="1" indent="-228600" algn="l" defTabSz="1066800">
            <a:lnSpc>
              <a:spcPct val="90000"/>
            </a:lnSpc>
            <a:spcBef>
              <a:spcPct val="0"/>
            </a:spcBef>
            <a:spcAft>
              <a:spcPct val="15000"/>
            </a:spcAft>
            <a:buChar char="•"/>
          </a:pPr>
          <a:r>
            <a:rPr lang="en-US" sz="2400" kern="1200" dirty="0" err="1"/>
            <a:t>Kriterien</a:t>
          </a:r>
          <a:r>
            <a:rPr lang="en-US" sz="2400" kern="1200" dirty="0"/>
            <a:t> für die </a:t>
          </a:r>
          <a:r>
            <a:rPr lang="en-US" sz="2400" kern="1200" dirty="0" err="1"/>
            <a:t>erste</a:t>
          </a:r>
          <a:r>
            <a:rPr lang="en-US" sz="2400" kern="1200" dirty="0"/>
            <a:t> </a:t>
          </a:r>
          <a:r>
            <a:rPr lang="en-US" sz="2400" kern="1200" dirty="0" err="1"/>
            <a:t>Evaluierung</a:t>
          </a:r>
          <a:endParaRPr lang="en-US" sz="2400" kern="1200" dirty="0"/>
        </a:p>
        <a:p>
          <a:pPr marL="228600" lvl="1" indent="-228600" algn="l" defTabSz="1066800">
            <a:lnSpc>
              <a:spcPct val="90000"/>
            </a:lnSpc>
            <a:spcBef>
              <a:spcPct val="0"/>
            </a:spcBef>
            <a:spcAft>
              <a:spcPct val="15000"/>
            </a:spcAft>
            <a:buChar char="•"/>
          </a:pPr>
          <a:r>
            <a:rPr lang="de-DE" sz="2400" kern="1200" dirty="0"/>
            <a:t>Rolle der NKS im Rahmen der Vermittlungsdienste</a:t>
          </a:r>
          <a:endParaRPr lang="en-US" sz="2400" kern="1200" dirty="0"/>
        </a:p>
        <a:p>
          <a:pPr marL="228600" lvl="1" indent="-228600" algn="l" defTabSz="1066800">
            <a:lnSpc>
              <a:spcPct val="90000"/>
            </a:lnSpc>
            <a:spcBef>
              <a:spcPct val="0"/>
            </a:spcBef>
            <a:spcAft>
              <a:spcPct val="15000"/>
            </a:spcAft>
            <a:buChar char="•"/>
          </a:pPr>
          <a:r>
            <a:rPr lang="en-US" sz="2400" kern="1200" dirty="0" err="1"/>
            <a:t>Betonung</a:t>
          </a:r>
          <a:r>
            <a:rPr lang="en-US" sz="2400" kern="1200" dirty="0"/>
            <a:t> der </a:t>
          </a:r>
          <a:r>
            <a:rPr lang="en-US" sz="2400" kern="1200" dirty="0" err="1"/>
            <a:t>Transparenz</a:t>
          </a:r>
          <a:r>
            <a:rPr lang="en-US" sz="2400" kern="1200" dirty="0"/>
            <a:t> </a:t>
          </a:r>
        </a:p>
        <a:p>
          <a:pPr marL="228600" lvl="1" indent="-228600" algn="l" defTabSz="1066800">
            <a:lnSpc>
              <a:spcPct val="90000"/>
            </a:lnSpc>
            <a:spcBef>
              <a:spcPct val="0"/>
            </a:spcBef>
            <a:spcAft>
              <a:spcPct val="15000"/>
            </a:spcAft>
            <a:buChar char="•"/>
          </a:pPr>
          <a:r>
            <a:rPr lang="de-DE" sz="2400" kern="1200" dirty="0"/>
            <a:t>Umgang mit Risiken von Repressalien</a:t>
          </a:r>
          <a:endParaRPr lang="en-US" sz="2400" kern="1200" dirty="0"/>
        </a:p>
      </dsp:txBody>
      <dsp:txXfrm>
        <a:off x="0" y="752881"/>
        <a:ext cx="8888490" cy="3537222"/>
      </dsp:txXfrm>
    </dsp:sp>
    <dsp:sp modelId="{0933DE9E-DD95-4474-A654-C8631E6F3664}">
      <dsp:nvSpPr>
        <dsp:cNvPr id="0" name=""/>
        <dsp:cNvSpPr/>
      </dsp:nvSpPr>
      <dsp:spPr>
        <a:xfrm>
          <a:off x="539957" y="482185"/>
          <a:ext cx="6221943" cy="83867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US" sz="2800" kern="1200" dirty="0" err="1"/>
            <a:t>Beschwerdeverfahren</a:t>
          </a:r>
          <a:endParaRPr lang="en-US" sz="2800" kern="1200" dirty="0"/>
        </a:p>
      </dsp:txBody>
      <dsp:txXfrm>
        <a:off x="580897" y="523125"/>
        <a:ext cx="6140063" cy="756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466244"/>
          <a:ext cx="8671572" cy="3338495"/>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3010" tIns="708152" rIns="673010" bIns="170688" numCol="1" spcCol="1270" anchor="t" anchorCtr="0">
          <a:noAutofit/>
        </a:bodyPr>
        <a:lstStyle/>
        <a:p>
          <a:pPr marL="228600" lvl="1" indent="-228600" algn="l" defTabSz="1066800">
            <a:lnSpc>
              <a:spcPct val="90000"/>
            </a:lnSpc>
            <a:spcBef>
              <a:spcPct val="0"/>
            </a:spcBef>
            <a:spcAft>
              <a:spcPct val="15000"/>
            </a:spcAft>
            <a:buChar char="•"/>
          </a:pPr>
          <a:r>
            <a:rPr lang="de-DE" sz="2400" b="0" i="0" kern="1200" dirty="0"/>
            <a:t>Hervorhebung von Entwicklungen im Kontext des internationalen Geschäfts</a:t>
          </a:r>
          <a:endParaRPr lang="en-US" sz="2400" kern="1200" dirty="0"/>
        </a:p>
        <a:p>
          <a:pPr marL="228600" lvl="1" indent="-228600" algn="l" defTabSz="1066800" rtl="0">
            <a:lnSpc>
              <a:spcPct val="90000"/>
            </a:lnSpc>
            <a:spcBef>
              <a:spcPct val="0"/>
            </a:spcBef>
            <a:spcAft>
              <a:spcPct val="15000"/>
            </a:spcAft>
            <a:buChar char="•"/>
          </a:pPr>
          <a:r>
            <a:rPr lang="de-DE" sz="2400" kern="1200" dirty="0">
              <a:latin typeface="+mn-lt"/>
            </a:rPr>
            <a:t>Hervorhebung des Konzepts der risikobasierten Due-Diligence-Prüfungen</a:t>
          </a:r>
          <a:endParaRPr lang="en-US" sz="2400" kern="1200" dirty="0">
            <a:latin typeface="+mn-lt"/>
          </a:endParaRPr>
        </a:p>
        <a:p>
          <a:pPr marL="228600" lvl="1" indent="-228600" algn="l" defTabSz="1066800">
            <a:lnSpc>
              <a:spcPct val="90000"/>
            </a:lnSpc>
            <a:spcBef>
              <a:spcPct val="0"/>
            </a:spcBef>
            <a:spcAft>
              <a:spcPct val="15000"/>
            </a:spcAft>
            <a:buChar char="•"/>
          </a:pPr>
          <a:r>
            <a:rPr lang="de-DE" sz="2400" kern="1200" dirty="0"/>
            <a:t>Hervorhebung der Rolle der Regierung bei der Schaffung eines förderlichen Umfelds für verantwortungsvolles unternehmerisches Handeln</a:t>
          </a:r>
          <a:endParaRPr lang="en-US" sz="2400" kern="1200" dirty="0"/>
        </a:p>
      </dsp:txBody>
      <dsp:txXfrm>
        <a:off x="0" y="466244"/>
        <a:ext cx="8671572" cy="3338495"/>
      </dsp:txXfrm>
    </dsp:sp>
    <dsp:sp modelId="{84959EAA-3C13-4823-BF6D-81257F0C2CD7}">
      <dsp:nvSpPr>
        <dsp:cNvPr id="0" name=""/>
        <dsp:cNvSpPr/>
      </dsp:nvSpPr>
      <dsp:spPr>
        <a:xfrm>
          <a:off x="445172" y="26495"/>
          <a:ext cx="6070100" cy="854445"/>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29435" tIns="0" rIns="229435"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a:t>
          </a:r>
          <a:endParaRPr lang="en-US" sz="2800" kern="1200" dirty="0"/>
        </a:p>
      </dsp:txBody>
      <dsp:txXfrm>
        <a:off x="486883" y="68206"/>
        <a:ext cx="5986678" cy="771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52AC-BBEE-4785-8D8E-19503F6312A5}">
      <dsp:nvSpPr>
        <dsp:cNvPr id="0" name=""/>
        <dsp:cNvSpPr/>
      </dsp:nvSpPr>
      <dsp:spPr>
        <a:xfrm>
          <a:off x="0" y="188231"/>
          <a:ext cx="8888490" cy="469554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9846" tIns="728980" rIns="689846"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latin typeface="+mn-lt"/>
            </a:rPr>
            <a:t>Konzept des multinationalen Unternehmens
risikobasierte Due-Diligence-Prüfungen
konstruktive Konsultation</a:t>
          </a:r>
          <a:endParaRPr lang="en-US" sz="2400" kern="1200" dirty="0">
            <a:latin typeface="+mn-lt"/>
          </a:endParaRPr>
        </a:p>
        <a:p>
          <a:pPr marL="228600" lvl="1" indent="-228600" algn="l" defTabSz="1066800">
            <a:lnSpc>
              <a:spcPct val="90000"/>
            </a:lnSpc>
            <a:spcBef>
              <a:spcPct val="0"/>
            </a:spcBef>
            <a:spcAft>
              <a:spcPct val="15000"/>
            </a:spcAft>
            <a:buChar char="•"/>
          </a:pPr>
          <a:r>
            <a:rPr lang="de-DE" sz="2400" kern="1200" dirty="0">
              <a:latin typeface="+mn-lt"/>
            </a:rPr>
            <a:t>verantwortungsbewusstes Engagement und Disengagement
Geschäftsbeziehungen
einzelne Verbraucher
Repressalien
Lobbying-Aktivitäten
Angleichung von Selbstregulierungsinitiativen</a:t>
          </a:r>
          <a:endParaRPr lang="en-US" sz="2400" kern="1200" dirty="0">
            <a:latin typeface="+mn-lt"/>
          </a:endParaRPr>
        </a:p>
      </dsp:txBody>
      <dsp:txXfrm>
        <a:off x="0" y="188231"/>
        <a:ext cx="8888490" cy="4695542"/>
      </dsp:txXfrm>
    </dsp:sp>
    <dsp:sp modelId="{0933DE9E-DD95-4474-A654-C8631E6F3664}">
      <dsp:nvSpPr>
        <dsp:cNvPr id="0" name=""/>
        <dsp:cNvSpPr/>
      </dsp:nvSpPr>
      <dsp:spPr>
        <a:xfrm>
          <a:off x="501577" y="0"/>
          <a:ext cx="6353474" cy="81632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175" tIns="0" rIns="235175" bIns="0" numCol="1" spcCol="1270" anchor="ctr" anchorCtr="0">
          <a:noAutofit/>
        </a:bodyPr>
        <a:lstStyle/>
        <a:p>
          <a:pPr marL="0" lvl="0" indent="0" algn="l" defTabSz="1244600">
            <a:lnSpc>
              <a:spcPct val="90000"/>
            </a:lnSpc>
            <a:spcBef>
              <a:spcPct val="0"/>
            </a:spcBef>
            <a:spcAft>
              <a:spcPct val="35000"/>
            </a:spcAft>
            <a:buNone/>
          </a:pPr>
          <a:r>
            <a:rPr lang="en-GB" sz="2800" kern="1200" dirty="0"/>
            <a:t>Wo gab es </a:t>
          </a:r>
          <a:r>
            <a:rPr lang="de-DE" sz="2800" kern="1200" noProof="0" dirty="0"/>
            <a:t>Änderungen</a:t>
          </a:r>
          <a:r>
            <a:rPr lang="en-GB" sz="2800" kern="1200" dirty="0"/>
            <a:t>?</a:t>
          </a:r>
          <a:endParaRPr lang="en-US" sz="2800" kern="1200" dirty="0"/>
        </a:p>
      </dsp:txBody>
      <dsp:txXfrm>
        <a:off x="541426" y="39849"/>
        <a:ext cx="6273776" cy="73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559563"/>
          <a:ext cx="8850235" cy="3144910"/>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877" tIns="791464" rIns="686877" bIns="170688" numCol="1" spcCol="1270" anchor="t" anchorCtr="0">
          <a:noAutofit/>
        </a:bodyPr>
        <a:lstStyle/>
        <a:p>
          <a:pPr marL="228600" lvl="1" indent="-228600" algn="l" defTabSz="1066800" rtl="0">
            <a:lnSpc>
              <a:spcPct val="90000"/>
            </a:lnSpc>
            <a:spcBef>
              <a:spcPct val="0"/>
            </a:spcBef>
            <a:spcAft>
              <a:spcPct val="15000"/>
            </a:spcAft>
            <a:buChar char="•"/>
          </a:pPr>
          <a:r>
            <a:rPr lang="de-DE" sz="2400" kern="1200" dirty="0">
              <a:latin typeface="+mn-lt"/>
            </a:rPr>
            <a:t>Angleichung an die G20/OECD-Grundsätze der Corporate Governance
Offenlegung und Berichterstattung von Unternehmen
Angleichung an Offenlegung im Rahmen sechsstufiger Due-Diligence-Prozesse</a:t>
          </a:r>
          <a:endParaRPr lang="en-US" sz="2400" kern="1200" dirty="0">
            <a:latin typeface="+mn-lt"/>
          </a:endParaRPr>
        </a:p>
        <a:p>
          <a:pPr marL="228600" lvl="1" indent="-228600" algn="l" defTabSz="1066800" rtl="0">
            <a:lnSpc>
              <a:spcPct val="90000"/>
            </a:lnSpc>
            <a:spcBef>
              <a:spcPct val="0"/>
            </a:spcBef>
            <a:spcAft>
              <a:spcPct val="15000"/>
            </a:spcAft>
            <a:buChar char="•"/>
          </a:pPr>
          <a:r>
            <a:rPr lang="de-DE" sz="2400" kern="1200" dirty="0">
              <a:latin typeface="+mn-lt"/>
            </a:rPr>
            <a:t>Definition der Wesentlichkeit</a:t>
          </a:r>
          <a:endParaRPr lang="en-US" sz="2400" kern="1200" dirty="0">
            <a:latin typeface="+mn-lt"/>
          </a:endParaRPr>
        </a:p>
      </dsp:txBody>
      <dsp:txXfrm>
        <a:off x="0" y="559563"/>
        <a:ext cx="8850235" cy="3144910"/>
      </dsp:txXfrm>
    </dsp:sp>
    <dsp:sp modelId="{84959EAA-3C13-4823-BF6D-81257F0C2CD7}">
      <dsp:nvSpPr>
        <dsp:cNvPr id="0" name=""/>
        <dsp:cNvSpPr/>
      </dsp:nvSpPr>
      <dsp:spPr>
        <a:xfrm>
          <a:off x="454136" y="67708"/>
          <a:ext cx="6195164" cy="894422"/>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4162" tIns="0" rIns="234162" bIns="0" numCol="1" spcCol="1270" anchor="ctr" anchorCtr="0">
          <a:noAutofit/>
        </a:bodyPr>
        <a:lstStyle/>
        <a:p>
          <a:pPr marL="0" lvl="0" indent="0" algn="l" defTabSz="1244600">
            <a:lnSpc>
              <a:spcPct val="90000"/>
            </a:lnSpc>
            <a:spcBef>
              <a:spcPct val="0"/>
            </a:spcBef>
            <a:spcAft>
              <a:spcPct val="35000"/>
            </a:spcAft>
            <a:buNone/>
          </a:pPr>
          <a:r>
            <a:rPr lang="en-GB" sz="2800" kern="1200" dirty="0"/>
            <a:t>Wo gab es </a:t>
          </a:r>
          <a:r>
            <a:rPr lang="de-DE" sz="2800" kern="1200" noProof="0" dirty="0"/>
            <a:t>Änderungen</a:t>
          </a:r>
          <a:r>
            <a:rPr lang="en-GB" sz="2800" kern="1200" dirty="0"/>
            <a:t>?</a:t>
          </a:r>
          <a:endParaRPr lang="en-US" sz="2800" kern="1200" dirty="0"/>
        </a:p>
      </dsp:txBody>
      <dsp:txXfrm>
        <a:off x="497798" y="111370"/>
        <a:ext cx="6107840" cy="807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992673"/>
          <a:ext cx="8900949" cy="2836472"/>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813" tIns="479044" rIns="690813" bIns="170688" numCol="1" spcCol="1270" anchor="t" anchorCtr="0">
          <a:noAutofit/>
        </a:bodyPr>
        <a:lstStyle/>
        <a:p>
          <a:pPr marL="228600" lvl="1" indent="-228600" algn="l" defTabSz="1066800" rtl="0">
            <a:lnSpc>
              <a:spcPct val="90000"/>
            </a:lnSpc>
            <a:spcBef>
              <a:spcPct val="0"/>
            </a:spcBef>
            <a:spcAft>
              <a:spcPct val="15000"/>
            </a:spcAft>
            <a:buChar char="•"/>
          </a:pPr>
          <a:r>
            <a:rPr lang="de-DE" sz="2400" kern="1200" dirty="0">
              <a:latin typeface="+mn-lt"/>
            </a:rPr>
            <a:t>besondere Aufmerksamkeit für gefährdete Personen und Gruppen
Menschenrechtsverteidigende
indigene Völker
verstärkte Sorgfaltspflicht im Kontext von bewaffneten Konflikten</a:t>
          </a:r>
          <a:endParaRPr lang="en-US" sz="2400" kern="1200" dirty="0">
            <a:latin typeface="+mn-lt"/>
          </a:endParaRPr>
        </a:p>
      </dsp:txBody>
      <dsp:txXfrm>
        <a:off x="0" y="992673"/>
        <a:ext cx="8900949" cy="2836472"/>
      </dsp:txXfrm>
    </dsp:sp>
    <dsp:sp modelId="{84959EAA-3C13-4823-BF6D-81257F0C2CD7}">
      <dsp:nvSpPr>
        <dsp:cNvPr id="0" name=""/>
        <dsp:cNvSpPr/>
      </dsp:nvSpPr>
      <dsp:spPr>
        <a:xfrm>
          <a:off x="480126" y="504596"/>
          <a:ext cx="623066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5504" tIns="0" rIns="235504"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a:t>
          </a:r>
          <a:endParaRPr lang="en-US" sz="2800" kern="1200" dirty="0"/>
        </a:p>
      </dsp:txBody>
      <dsp:txXfrm>
        <a:off x="520858" y="545328"/>
        <a:ext cx="6149200" cy="752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BA679-F28C-4B79-B3CB-4A6608021508}">
      <dsp:nvSpPr>
        <dsp:cNvPr id="0" name=""/>
        <dsp:cNvSpPr/>
      </dsp:nvSpPr>
      <dsp:spPr>
        <a:xfrm>
          <a:off x="0" y="542059"/>
          <a:ext cx="8788303" cy="3358354"/>
        </a:xfrm>
        <a:prstGeom prst="rect">
          <a:avLst/>
        </a:prstGeom>
        <a:solidFill>
          <a:schemeClr val="bg1">
            <a:alpha val="6200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2070" tIns="604012" rIns="682070"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Rechte aller Arbeitnehmende im Bereich Vereinigungsfreiheit und Tarifverhandlungen
Schaffung eines sicheren und gesunden Arbeitsumfelds
Verhinderung von Menschenhandel
Fortbildung und Umschulung
Bewältigung von Veränderungen im Zusammenhang mit Automatisierung und der grünen Transformation</a:t>
          </a:r>
          <a:endParaRPr lang="en-US" sz="2400" kern="1200" dirty="0"/>
        </a:p>
      </dsp:txBody>
      <dsp:txXfrm>
        <a:off x="0" y="542059"/>
        <a:ext cx="8788303" cy="3358354"/>
      </dsp:txXfrm>
    </dsp:sp>
    <dsp:sp modelId="{BDB90F6F-E353-4223-9197-C3E670E16C30}">
      <dsp:nvSpPr>
        <dsp:cNvPr id="0" name=""/>
        <dsp:cNvSpPr/>
      </dsp:nvSpPr>
      <dsp:spPr>
        <a:xfrm>
          <a:off x="530932" y="0"/>
          <a:ext cx="6151812" cy="867614"/>
        </a:xfrm>
        <a:prstGeom prst="roundRect">
          <a:avLst/>
        </a:prstGeom>
        <a:solidFill>
          <a:schemeClr val="lt1"/>
        </a:solidFill>
        <a:ln w="12700" cap="flat" cmpd="sng" algn="ctr">
          <a:solidFill>
            <a:srgbClr val="1F7388"/>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32524" tIns="0" rIns="232524"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a:t>
          </a:r>
          <a:endParaRPr lang="en-US" sz="2800" kern="1200" dirty="0"/>
        </a:p>
      </dsp:txBody>
      <dsp:txXfrm>
        <a:off x="573285" y="42353"/>
        <a:ext cx="6067106" cy="782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908217"/>
          <a:ext cx="8979578" cy="2884434"/>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6915" tIns="812292" rIns="696915" bIns="170688" numCol="1" spcCol="1270" anchor="t" anchorCtr="0">
          <a:noAutofit/>
        </a:bodyPr>
        <a:lstStyle/>
        <a:p>
          <a:pPr marL="228600" lvl="1" indent="-228600" algn="l" defTabSz="1066800" rtl="0">
            <a:lnSpc>
              <a:spcPct val="90000"/>
            </a:lnSpc>
            <a:spcBef>
              <a:spcPct val="0"/>
            </a:spcBef>
            <a:spcAft>
              <a:spcPct val="15000"/>
            </a:spcAft>
            <a:buChar char="•"/>
          </a:pPr>
          <a:r>
            <a:rPr lang="de-DE" sz="2400" kern="1200" dirty="0">
              <a:solidFill>
                <a:prstClr val="black">
                  <a:hueOff val="0"/>
                  <a:satOff val="0"/>
                  <a:lumOff val="0"/>
                  <a:alphaOff val="0"/>
                </a:prstClr>
              </a:solidFill>
              <a:latin typeface="Calibri" panose="020F0502020204030204"/>
              <a:ea typeface="+mn-ea"/>
              <a:cs typeface="+mn-cs"/>
            </a:rPr>
            <a:t>nachteilige Umweltauswirkungen und Sorgfaltspflicht
Klimaschutz und Anpassung an den Klimawandel
Biodiversität
Kreislaufwirtschaft
Tierschutz</a:t>
          </a:r>
          <a:endParaRPr lang="en-US" sz="2400" kern="1200" dirty="0">
            <a:solidFill>
              <a:prstClr val="black">
                <a:hueOff val="0"/>
                <a:satOff val="0"/>
                <a:lumOff val="0"/>
                <a:alphaOff val="0"/>
              </a:prstClr>
            </a:solidFill>
            <a:latin typeface="Calibri" panose="020F0502020204030204"/>
            <a:ea typeface="+mn-ea"/>
            <a:cs typeface="+mn-cs"/>
          </a:endParaRPr>
        </a:p>
      </dsp:txBody>
      <dsp:txXfrm>
        <a:off x="0" y="908217"/>
        <a:ext cx="8979578" cy="2884434"/>
      </dsp:txXfrm>
    </dsp:sp>
    <dsp:sp modelId="{84959EAA-3C13-4823-BF6D-81257F0C2CD7}">
      <dsp:nvSpPr>
        <dsp:cNvPr id="0" name=""/>
        <dsp:cNvSpPr/>
      </dsp:nvSpPr>
      <dsp:spPr>
        <a:xfrm>
          <a:off x="484367" y="420141"/>
          <a:ext cx="6285704"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7585" tIns="0" rIns="237585"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 </a:t>
          </a:r>
          <a:endParaRPr lang="en-US" sz="2800" kern="1200" dirty="0"/>
        </a:p>
      </dsp:txBody>
      <dsp:txXfrm>
        <a:off x="525099" y="460873"/>
        <a:ext cx="6204240" cy="752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363779"/>
          <a:ext cx="8938634" cy="18777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737" tIns="583184" rIns="693737" bIns="170688" numCol="1" spcCol="1270" anchor="t" anchorCtr="0">
          <a:noAutofit/>
        </a:bodyPr>
        <a:lstStyle/>
        <a:p>
          <a:pPr marL="228600" lvl="1" indent="-228600" algn="l" defTabSz="1066800" rtl="0">
            <a:lnSpc>
              <a:spcPct val="90000"/>
            </a:lnSpc>
            <a:spcBef>
              <a:spcPct val="0"/>
            </a:spcBef>
            <a:spcAft>
              <a:spcPct val="15000"/>
            </a:spcAft>
            <a:buChar char="•"/>
          </a:pPr>
          <a:r>
            <a:rPr lang="de-DE" sz="2400" kern="1200" dirty="0">
              <a:solidFill>
                <a:prstClr val="black">
                  <a:hueOff val="0"/>
                  <a:satOff val="0"/>
                  <a:lumOff val="0"/>
                  <a:alphaOff val="0"/>
                </a:prstClr>
              </a:solidFill>
              <a:latin typeface="Calibri" panose="020F0502020204030204"/>
              <a:ea typeface="+mn-ea"/>
              <a:cs typeface="+mn-cs"/>
            </a:rPr>
            <a:t>Ergänzung anderer Formen von Korruption
Geschäftsbeziehungen 
Collective Action</a:t>
          </a:r>
          <a:endParaRPr lang="en-US" sz="2400" kern="1200" dirty="0">
            <a:solidFill>
              <a:prstClr val="black">
                <a:hueOff val="0"/>
                <a:satOff val="0"/>
                <a:lumOff val="0"/>
                <a:alphaOff val="0"/>
              </a:prstClr>
            </a:solidFill>
            <a:latin typeface="Calibri" panose="020F0502020204030204"/>
            <a:ea typeface="+mn-ea"/>
            <a:cs typeface="+mn-cs"/>
          </a:endParaRPr>
        </a:p>
      </dsp:txBody>
      <dsp:txXfrm>
        <a:off x="0" y="1363779"/>
        <a:ext cx="8938634" cy="1877776"/>
      </dsp:txXfrm>
    </dsp:sp>
    <dsp:sp modelId="{84959EAA-3C13-4823-BF6D-81257F0C2CD7}">
      <dsp:nvSpPr>
        <dsp:cNvPr id="0" name=""/>
        <dsp:cNvSpPr/>
      </dsp:nvSpPr>
      <dsp:spPr>
        <a:xfrm>
          <a:off x="482158" y="875702"/>
          <a:ext cx="625704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36501" tIns="0" rIns="236501"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a:t>
          </a:r>
          <a:endParaRPr lang="en-US" sz="2800" kern="1200" dirty="0"/>
        </a:p>
      </dsp:txBody>
      <dsp:txXfrm>
        <a:off x="522890" y="916434"/>
        <a:ext cx="6175579" cy="7529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2798-15B7-4D45-B5C7-AE6E50DB6EE7}">
      <dsp:nvSpPr>
        <dsp:cNvPr id="0" name=""/>
        <dsp:cNvSpPr/>
      </dsp:nvSpPr>
      <dsp:spPr>
        <a:xfrm>
          <a:off x="0" y="1815756"/>
          <a:ext cx="9126448" cy="1454717"/>
        </a:xfrm>
        <a:prstGeom prst="rect">
          <a:avLst/>
        </a:prstGeom>
        <a:solidFill>
          <a:schemeClr val="lt1">
            <a:alpha val="90000"/>
            <a:hueOff val="0"/>
            <a:satOff val="0"/>
            <a:lumOff val="0"/>
            <a:alphaOff val="0"/>
          </a:schemeClr>
        </a:solidFill>
        <a:ln w="12700" cap="flat" cmpd="sng" algn="ctr">
          <a:solidFill>
            <a:srgbClr val="1F738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8314" tIns="541528" rIns="708314" bIns="170688"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Risiken im Zusammenhang mit E-Commerce
nachhaltigkeitsbezogene Aussagen zu Produkten</a:t>
          </a:r>
          <a:endParaRPr lang="en-US" sz="2400" kern="1200" dirty="0"/>
        </a:p>
      </dsp:txBody>
      <dsp:txXfrm>
        <a:off x="0" y="1815756"/>
        <a:ext cx="9126448" cy="1454717"/>
      </dsp:txXfrm>
    </dsp:sp>
    <dsp:sp modelId="{84959EAA-3C13-4823-BF6D-81257F0C2CD7}">
      <dsp:nvSpPr>
        <dsp:cNvPr id="0" name=""/>
        <dsp:cNvSpPr/>
      </dsp:nvSpPr>
      <dsp:spPr>
        <a:xfrm>
          <a:off x="492289" y="1348462"/>
          <a:ext cx="6388513" cy="834400"/>
        </a:xfrm>
        <a:prstGeom prst="roundRect">
          <a:avLst/>
        </a:prstGeom>
        <a:solidFill>
          <a:schemeClr val="lt1"/>
        </a:solidFill>
        <a:ln w="12700" cap="flat" cmpd="sng" algn="ctr">
          <a:solidFill>
            <a:srgbClr val="1F7388"/>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471" tIns="0" rIns="241471" bIns="0" numCol="1" spcCol="1270" anchor="ctr" anchorCtr="0">
          <a:noAutofit/>
        </a:bodyPr>
        <a:lstStyle/>
        <a:p>
          <a:pPr marL="0" lvl="0" indent="0" algn="l" defTabSz="1244600">
            <a:lnSpc>
              <a:spcPct val="90000"/>
            </a:lnSpc>
            <a:spcBef>
              <a:spcPct val="0"/>
            </a:spcBef>
            <a:spcAft>
              <a:spcPct val="35000"/>
            </a:spcAft>
            <a:buNone/>
          </a:pPr>
          <a:r>
            <a:rPr lang="en-GB" sz="2800" kern="1200" dirty="0"/>
            <a:t>Was </a:t>
          </a:r>
          <a:r>
            <a:rPr lang="en-GB" sz="2800" kern="1200" dirty="0" err="1"/>
            <a:t>ist</a:t>
          </a:r>
          <a:r>
            <a:rPr lang="en-GB" sz="2800" kern="1200" dirty="0"/>
            <a:t> neu?</a:t>
          </a:r>
          <a:endParaRPr lang="en-US" sz="2800" kern="1200" dirty="0"/>
        </a:p>
      </dsp:txBody>
      <dsp:txXfrm>
        <a:off x="533021" y="1389194"/>
        <a:ext cx="6307049" cy="75293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5923E-EB14-427E-9750-9132C770771C}"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F0676-D282-42BC-BCA7-F81A82DEF4C2}" type="slidenum">
              <a:rPr lang="en-US" smtClean="0"/>
              <a:t>‹Nr.›</a:t>
            </a:fld>
            <a:endParaRPr lang="en-US"/>
          </a:p>
        </p:txBody>
      </p:sp>
    </p:spTree>
    <p:extLst>
      <p:ext uri="{BB962C8B-B14F-4D97-AF65-F5344CB8AC3E}">
        <p14:creationId xmlns:p14="http://schemas.microsoft.com/office/powerpoint/2010/main" val="236787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galinstruments.oecd.org/en/instruments/OECD-LEGAL-030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galinstruments.oecd.org/en/instruments/OECD-LEGAL-037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F0676-D282-42BC-BCA7-F81A82DEF4C2}" type="slidenum">
              <a:rPr lang="en-US" smtClean="0"/>
              <a:t>1</a:t>
            </a:fld>
            <a:endParaRPr lang="en-US"/>
          </a:p>
        </p:txBody>
      </p:sp>
    </p:spTree>
    <p:extLst>
      <p:ext uri="{BB962C8B-B14F-4D97-AF65-F5344CB8AC3E}">
        <p14:creationId xmlns:p14="http://schemas.microsoft.com/office/powerpoint/2010/main" val="40083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Kapitel</a:t>
            </a:r>
            <a:r>
              <a:rPr lang="en-US" b="1" dirty="0"/>
              <a:t> V: </a:t>
            </a:r>
            <a:r>
              <a:rPr lang="en-US" b="1" dirty="0" err="1"/>
              <a:t>Beschäftigung</a:t>
            </a:r>
            <a:r>
              <a:rPr lang="en-US" b="1" dirty="0"/>
              <a:t> und </a:t>
            </a:r>
            <a:r>
              <a:rPr lang="en-US" b="1" dirty="0" err="1"/>
              <a:t>Beziehungen</a:t>
            </a:r>
            <a:r>
              <a:rPr lang="en-US" b="1" dirty="0"/>
              <a:t> </a:t>
            </a:r>
            <a:r>
              <a:rPr lang="en-US" b="1" dirty="0" err="1"/>
              <a:t>zwischen</a:t>
            </a:r>
            <a:r>
              <a:rPr lang="en-US" b="1" dirty="0"/>
              <a:t> </a:t>
            </a:r>
            <a:r>
              <a:rPr lang="en-US" b="1" dirty="0" err="1"/>
              <a:t>Sozialpartnern</a:t>
            </a:r>
            <a:r>
              <a:rPr lang="en-US" b="1" dirty="0"/>
              <a:t> </a:t>
            </a:r>
          </a:p>
          <a:p>
            <a:pPr marL="457200" lvl="1" indent="0">
              <a:buFont typeface="Courier New" panose="02070309020205020404" pitchFamily="49" charset="0"/>
              <a:buNone/>
            </a:pPr>
            <a:endParaRPr lang="de-DE" sz="1200" b="0" u="none" dirty="0">
              <a:solidFill>
                <a:srgbClr val="000000"/>
              </a:solidFill>
              <a:effectLst/>
              <a:latin typeface="Arial" panose="020B0604020202020204" pitchFamily="34" charset="0"/>
              <a:ea typeface="+mn-ea"/>
              <a:cs typeface="Times New Roman" panose="02020603050405020304" pitchFamily="18" charset="0"/>
            </a:endParaRPr>
          </a:p>
          <a:p>
            <a:r>
              <a:rPr lang="de-AT" sz="1200" kern="1200" dirty="0">
                <a:solidFill>
                  <a:schemeClr val="tx1"/>
                </a:solidFill>
                <a:effectLst/>
                <a:latin typeface="+mn-lt"/>
                <a:ea typeface="+mn-ea"/>
                <a:cs typeface="+mn-cs"/>
              </a:rPr>
              <a:t>In diesem Kapitel wird bekräftigt, dass Unternehmen die von der IAO verabschiedeten grundlegenden Prinzipien und Rechte bei der Arbeit (IAO-Kernübereinkommen) sowie eine Reihe von Prinzipien in Bezug auf Arbeitsbeziehungen, Ausbildung von Arbeitnehmenden und angemessene Löhne und Arbeitsbedingungen einhalten sollten. Zu den wichtigsten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r>
              <a:rPr lang="de-AT" sz="1200" b="1" kern="1200" dirty="0">
                <a:solidFill>
                  <a:schemeClr val="tx1"/>
                </a:solidFill>
                <a:effectLst/>
                <a:latin typeface="+mn-lt"/>
                <a:ea typeface="+mn-ea"/>
                <a:cs typeface="+mn-cs"/>
              </a:rPr>
              <a:t>das Recht aller Arbeitnehmende auf Vereinigungsfreiheit und Kollektivverhandlungen achten </a:t>
            </a:r>
            <a:r>
              <a:rPr lang="de-AT" sz="1200" kern="1200" dirty="0">
                <a:solidFill>
                  <a:schemeClr val="tx1"/>
                </a:solidFill>
                <a:effectLst/>
                <a:latin typeface="+mn-lt"/>
                <a:ea typeface="+mn-ea"/>
                <a:cs typeface="+mn-cs"/>
              </a:rPr>
              <a:t>sollten;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Berücksichtigung der Tatsache, dass Unternehmen im Einklang mit der IAO-Erklärung über die grundlegenden Prinzipien und Rechte bei der Arbeit eine </a:t>
            </a:r>
            <a:r>
              <a:rPr lang="de-AT" sz="1200" b="1" kern="1200" dirty="0">
                <a:solidFill>
                  <a:schemeClr val="tx1"/>
                </a:solidFill>
                <a:effectLst/>
                <a:latin typeface="+mn-lt"/>
                <a:ea typeface="+mn-ea"/>
                <a:cs typeface="+mn-cs"/>
              </a:rPr>
              <a:t>sichere und gesunde Arbeitsumgebung </a:t>
            </a:r>
            <a:r>
              <a:rPr lang="de-AT" sz="1200" kern="1200" dirty="0">
                <a:solidFill>
                  <a:schemeClr val="tx1"/>
                </a:solidFill>
                <a:effectLst/>
                <a:latin typeface="+mn-lt"/>
                <a:ea typeface="+mn-ea"/>
                <a:cs typeface="+mn-cs"/>
              </a:rPr>
              <a:t>bieten sollten;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Schritte zur </a:t>
            </a:r>
            <a:r>
              <a:rPr lang="de-AT" sz="1200" b="1" kern="1200" dirty="0">
                <a:solidFill>
                  <a:schemeClr val="tx1"/>
                </a:solidFill>
                <a:effectLst/>
                <a:latin typeface="+mn-lt"/>
                <a:ea typeface="+mn-ea"/>
                <a:cs typeface="+mn-cs"/>
              </a:rPr>
              <a:t>Verhinderung von</a:t>
            </a:r>
            <a:r>
              <a:rPr lang="de-AT" sz="1200" kern="1200" dirty="0">
                <a:solidFill>
                  <a:schemeClr val="tx1"/>
                </a:solidFill>
                <a:effectLst/>
                <a:latin typeface="+mn-lt"/>
                <a:ea typeface="+mn-ea"/>
                <a:cs typeface="+mn-cs"/>
              </a:rPr>
              <a:t> </a:t>
            </a:r>
            <a:r>
              <a:rPr lang="de-AT" sz="1200" b="1" kern="1200" dirty="0">
                <a:solidFill>
                  <a:schemeClr val="tx1"/>
                </a:solidFill>
                <a:effectLst/>
                <a:latin typeface="+mn-lt"/>
                <a:ea typeface="+mn-ea"/>
                <a:cs typeface="+mn-cs"/>
              </a:rPr>
              <a:t>Menschenhandel, Zwangsarbeit und Zwangsmittel, einschließlich Schuldknechtschaft, </a:t>
            </a:r>
            <a:r>
              <a:rPr lang="de-AT" sz="1200" kern="1200" dirty="0">
                <a:solidFill>
                  <a:schemeClr val="tx1"/>
                </a:solidFill>
                <a:effectLst/>
                <a:latin typeface="+mn-lt"/>
                <a:ea typeface="+mn-ea"/>
                <a:cs typeface="+mn-cs"/>
              </a:rPr>
              <a:t>unternehmen und für mehr Transparenz bei Maßnahmen sorgen sollten, die sie ergriffen haben, um dem Risiko von Zwangsarbeit im Zusammenhang mit ihren Tätigkeiten, Produkten und Dienstleistungen zu begegnen;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a:t>
            </a:r>
            <a:r>
              <a:rPr lang="de-AT" sz="1200" b="1" kern="1200" dirty="0">
                <a:solidFill>
                  <a:schemeClr val="tx1"/>
                </a:solidFill>
                <a:effectLst/>
                <a:latin typeface="+mn-lt"/>
                <a:ea typeface="+mn-ea"/>
                <a:cs typeface="+mn-cs"/>
              </a:rPr>
              <a:t>Ausbildungs- und Umschulungsmaßnahmen </a:t>
            </a:r>
            <a:r>
              <a:rPr lang="de-AT" sz="1200" kern="1200" dirty="0">
                <a:solidFill>
                  <a:schemeClr val="tx1"/>
                </a:solidFill>
                <a:effectLst/>
                <a:latin typeface="+mn-lt"/>
                <a:ea typeface="+mn-ea"/>
                <a:cs typeface="+mn-cs"/>
              </a:rPr>
              <a:t>künftige Veränderungen in den Betrieben und die Bedürfnisse der Arbeitgeberinnen und Arbeitgeber vorwegnehmen sollten. Dazu gehören auch Maßnahmen, die auf gesellschaftliche und umwelttechnische Veränderungen, Risiken und Chancen im Bereich </a:t>
            </a:r>
            <a:r>
              <a:rPr lang="de-AT" sz="1200" b="1" kern="1200" dirty="0">
                <a:solidFill>
                  <a:schemeClr val="tx1"/>
                </a:solidFill>
                <a:effectLst/>
                <a:latin typeface="+mn-lt"/>
                <a:ea typeface="+mn-ea"/>
                <a:cs typeface="+mn-cs"/>
              </a:rPr>
              <a:t>Automatisierung, Digitalisierung, gerechter Übergang und nachhaltige Entwicklung </a:t>
            </a:r>
            <a:r>
              <a:rPr lang="de-AT" sz="1200" kern="1200" dirty="0">
                <a:solidFill>
                  <a:schemeClr val="tx1"/>
                </a:solidFill>
                <a:effectLst/>
                <a:latin typeface="+mn-lt"/>
                <a:ea typeface="+mn-ea"/>
                <a:cs typeface="+mn-cs"/>
              </a:rPr>
              <a:t>reagieren;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die Empfehlung für Unternehmen, die Vertretung der Arbeitnehmende und die zuständigen Behörden </a:t>
            </a:r>
            <a:r>
              <a:rPr lang="de-AT" sz="1200" b="1" kern="1200" dirty="0">
                <a:solidFill>
                  <a:schemeClr val="tx1"/>
                </a:solidFill>
                <a:effectLst/>
                <a:latin typeface="+mn-lt"/>
                <a:ea typeface="+mn-ea"/>
                <a:cs typeface="+mn-cs"/>
              </a:rPr>
              <a:t>auf angemessene Art und Weise</a:t>
            </a:r>
            <a:r>
              <a:rPr lang="de-AT" sz="1200" kern="1200" dirty="0">
                <a:solidFill>
                  <a:schemeClr val="tx1"/>
                </a:solidFill>
                <a:effectLst/>
                <a:latin typeface="+mn-lt"/>
                <a:ea typeface="+mn-ea"/>
                <a:cs typeface="+mn-cs"/>
              </a:rPr>
              <a:t> von Veränderungen ihrer Geschäftstätigkeit </a:t>
            </a:r>
            <a:r>
              <a:rPr lang="de-AT" sz="1200" b="1" kern="1200" dirty="0">
                <a:solidFill>
                  <a:schemeClr val="tx1"/>
                </a:solidFill>
                <a:effectLst/>
                <a:latin typeface="+mn-lt"/>
                <a:ea typeface="+mn-ea"/>
                <a:cs typeface="+mn-cs"/>
              </a:rPr>
              <a:t>in Kenntnis zu setzen</a:t>
            </a:r>
            <a:r>
              <a:rPr lang="de-AT" sz="1200" kern="1200" dirty="0">
                <a:solidFill>
                  <a:schemeClr val="tx1"/>
                </a:solidFill>
                <a:effectLst/>
                <a:latin typeface="+mn-lt"/>
                <a:ea typeface="+mn-ea"/>
                <a:cs typeface="+mn-cs"/>
              </a:rPr>
              <a:t>, wenn diese mit erheblichen Konsequenzen für die Existenz ihrer Arbeitnehmende verbunden wären, auch </a:t>
            </a:r>
            <a:r>
              <a:rPr lang="de-AT" sz="1200" b="1" kern="1200" dirty="0">
                <a:solidFill>
                  <a:schemeClr val="tx1"/>
                </a:solidFill>
                <a:effectLst/>
                <a:latin typeface="+mn-lt"/>
                <a:ea typeface="+mn-ea"/>
                <a:cs typeface="+mn-cs"/>
              </a:rPr>
              <a:t>Automatisierungsschritte</a:t>
            </a:r>
            <a:r>
              <a:rPr lang="de-AT" sz="1200" kern="1200" dirty="0">
                <a:solidFill>
                  <a:schemeClr val="tx1"/>
                </a:solidFill>
                <a:effectLst/>
                <a:latin typeface="+mn-lt"/>
                <a:ea typeface="+mn-ea"/>
                <a:cs typeface="+mn-cs"/>
              </a:rPr>
              <a:t> einschließt, die Massenentlassungen oder Kündigungen in großem Umfang nach sich ziehen. </a:t>
            </a:r>
            <a:endParaRPr lang="de-DE" sz="1200" kern="1200" dirty="0">
              <a:solidFill>
                <a:schemeClr val="tx1"/>
              </a:solidFill>
              <a:effectLst/>
              <a:latin typeface="+mn-lt"/>
              <a:ea typeface="+mn-ea"/>
              <a:cs typeface="+mn-cs"/>
            </a:endParaRPr>
          </a:p>
          <a:p>
            <a:pPr marL="457200" lvl="1" indent="0">
              <a:buFont typeface="Courier New" panose="02070309020205020404" pitchFamily="49" charset="0"/>
              <a:buNone/>
            </a:pPr>
            <a:endParaRPr lang="de-DE" sz="1200" b="0" u="none" dirty="0">
              <a:solidFill>
                <a:srgbClr val="000000"/>
              </a:solidFill>
              <a:effectLst/>
              <a:latin typeface="Arial" panose="020B0604020202020204" pitchFamily="34" charset="0"/>
              <a:ea typeface="+mn-ea"/>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10</a:t>
            </a:fld>
            <a:endParaRPr lang="en-US"/>
          </a:p>
        </p:txBody>
      </p:sp>
    </p:spTree>
    <p:extLst>
      <p:ext uri="{BB962C8B-B14F-4D97-AF65-F5344CB8AC3E}">
        <p14:creationId xmlns:p14="http://schemas.microsoft.com/office/powerpoint/2010/main" val="247006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0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VI: Umwelt</a:t>
            </a:r>
          </a:p>
          <a:p>
            <a:r>
              <a:rPr lang="de-AT" sz="1200" b="1" kern="1200" dirty="0">
                <a:solidFill>
                  <a:schemeClr val="tx1"/>
                </a:solidFill>
                <a:effectLst/>
                <a:latin typeface="+mn-lt"/>
                <a:ea typeface="+mn-ea"/>
                <a:cs typeface="+mn-cs"/>
              </a:rPr>
              <a:t> </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In diesem Kapitel wird davon ausgegangen, dass Unternehmen ihrer Sorgfaltspflicht nachkommen, um negative Umweltauswirkungen ihrer Tätigkeiten, Produkte und Dienstleistungen, auch in Bezug auf den Klimawandel und die Biodiversität, abzuschätzen und zu bekämpfen. Zu den wichtigsten Aktualisierungen gehören:</a:t>
            </a:r>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 </a:t>
            </a:r>
          </a:p>
          <a:p>
            <a:r>
              <a:rPr lang="de-AT" sz="1200" b="1" kern="1200" dirty="0">
                <a:solidFill>
                  <a:schemeClr val="tx1"/>
                </a:solidFill>
                <a:effectLst/>
                <a:latin typeface="+mn-lt"/>
                <a:ea typeface="+mn-ea"/>
                <a:cs typeface="+mn-cs"/>
              </a:rPr>
              <a:t>Umweltauswirkungen und Sorgfaltspflicht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Unternehmen eine </a:t>
            </a:r>
            <a:r>
              <a:rPr lang="de-AT" sz="1200" b="1" kern="1200" dirty="0">
                <a:solidFill>
                  <a:schemeClr val="tx1"/>
                </a:solidFill>
                <a:effectLst/>
                <a:latin typeface="+mn-lt"/>
                <a:ea typeface="+mn-ea"/>
                <a:cs typeface="+mn-cs"/>
              </a:rPr>
              <a:t>risikoabhängige Due-Diligence-Prüfung </a:t>
            </a:r>
            <a:r>
              <a:rPr lang="de-AT" sz="1200" kern="1200" dirty="0">
                <a:solidFill>
                  <a:schemeClr val="tx1"/>
                </a:solidFill>
                <a:effectLst/>
                <a:latin typeface="+mn-lt"/>
                <a:ea typeface="+mn-ea"/>
                <a:cs typeface="+mn-cs"/>
              </a:rPr>
              <a:t>durchführen sollten</a:t>
            </a:r>
            <a:r>
              <a:rPr lang="de-AT" sz="1200" b="1" kern="1200" dirty="0">
                <a:solidFill>
                  <a:schemeClr val="tx1"/>
                </a:solidFill>
                <a:effectLst/>
                <a:latin typeface="+mn-lt"/>
                <a:ea typeface="+mn-ea"/>
                <a:cs typeface="+mn-cs"/>
              </a:rPr>
              <a:t>, um negative Umweltauswirkungen abzuschätzen und zu adressieren. </a:t>
            </a:r>
            <a:r>
              <a:rPr lang="de-AT" sz="1200" kern="1200" dirty="0">
                <a:solidFill>
                  <a:schemeClr val="tx1"/>
                </a:solidFill>
                <a:effectLst/>
                <a:latin typeface="+mn-lt"/>
                <a:ea typeface="+mn-ea"/>
                <a:cs typeface="+mn-cs"/>
              </a:rPr>
              <a:t>Dem wird eine </a:t>
            </a:r>
            <a:r>
              <a:rPr lang="de-AT" sz="1200" b="1" kern="1200" dirty="0">
                <a:solidFill>
                  <a:schemeClr val="tx1"/>
                </a:solidFill>
                <a:effectLst/>
                <a:latin typeface="+mn-lt"/>
                <a:ea typeface="+mn-ea"/>
                <a:cs typeface="+mn-cs"/>
              </a:rPr>
              <a:t>nicht erschöpfende Liste von Umweltauswirkungen</a:t>
            </a:r>
            <a:r>
              <a:rPr lang="de-AT" sz="1200" kern="1200" dirty="0">
                <a:solidFill>
                  <a:schemeClr val="tx1"/>
                </a:solidFill>
                <a:effectLst/>
                <a:latin typeface="+mn-lt"/>
                <a:ea typeface="+mn-ea"/>
                <a:cs typeface="+mn-cs"/>
              </a:rPr>
              <a:t> beigefügt, die mit ihren Unternehmenstätigkeiten verbunden sein können, einschließlich a) Klimawandel, b) Verlust der Biodiversität, c) Verschlechterung von Land-, Meeres- und Süßwasser-Ökosystemen, d) Entwaldung, e) Luft-, Wasser- und Bodenverschmutzung, f) falsche Abfallbewirtschaftung, einschließlich gefährlicher Stoffe;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unter </a:t>
            </a:r>
            <a:r>
              <a:rPr lang="de-AT" sz="1200" b="1" kern="1200" dirty="0">
                <a:solidFill>
                  <a:schemeClr val="tx1"/>
                </a:solidFill>
                <a:effectLst/>
                <a:latin typeface="+mn-lt"/>
                <a:ea typeface="+mn-ea"/>
                <a:cs typeface="+mn-cs"/>
              </a:rPr>
              <a:t>Umweltauswirkungen </a:t>
            </a:r>
            <a:r>
              <a:rPr lang="de-AT" sz="1200" kern="1200" dirty="0">
                <a:solidFill>
                  <a:schemeClr val="tx1"/>
                </a:solidFill>
                <a:effectLst/>
                <a:latin typeface="+mn-lt"/>
                <a:ea typeface="+mn-ea"/>
                <a:cs typeface="+mn-cs"/>
              </a:rPr>
              <a:t>im Sinne der Leitsätze erhebliche Veränderungen der Umwelt oder der </a:t>
            </a:r>
            <a:r>
              <a:rPr lang="de-AT" sz="1200" kern="1200" dirty="0" err="1">
                <a:solidFill>
                  <a:schemeClr val="tx1"/>
                </a:solidFill>
                <a:effectLst/>
                <a:latin typeface="+mn-lt"/>
                <a:ea typeface="+mn-ea"/>
                <a:cs typeface="+mn-cs"/>
              </a:rPr>
              <a:t>Biota</a:t>
            </a:r>
            <a:r>
              <a:rPr lang="de-AT" sz="1200" kern="1200" dirty="0">
                <a:solidFill>
                  <a:schemeClr val="tx1"/>
                </a:solidFill>
                <a:effectLst/>
                <a:latin typeface="+mn-lt"/>
                <a:ea typeface="+mn-ea"/>
                <a:cs typeface="+mn-cs"/>
              </a:rPr>
              <a:t> zu verstehen sind, die sich schädlich auf die Zusammensetzung, Widerstandsfähigkeit, Produktivität oder Belastbarkeit natürlicher und bewirtschafteter Ökosysteme oder auf das Funktionieren sozioökonomischer Systeme oder auf den Menschen auswirken;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wie ein Unternehmen im Rahmen der Leitsätze mit negativen Umweltauswirkungen in Verbindung gebracht werden kann: </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ein Unternehmen </a:t>
            </a:r>
            <a:r>
              <a:rPr lang="de-AT" sz="1200" b="1" kern="1200" dirty="0">
                <a:solidFill>
                  <a:schemeClr val="tx1"/>
                </a:solidFill>
                <a:effectLst/>
                <a:latin typeface="+mn-lt"/>
                <a:ea typeface="+mn-ea"/>
                <a:cs typeface="+mn-cs"/>
              </a:rPr>
              <a:t>„verursacht“ eine negative Umweltauswirkung</a:t>
            </a:r>
            <a:r>
              <a:rPr lang="de-AT" sz="1200" kern="1200" dirty="0">
                <a:solidFill>
                  <a:schemeClr val="tx1"/>
                </a:solidFill>
                <a:effectLst/>
                <a:latin typeface="+mn-lt"/>
                <a:ea typeface="+mn-ea"/>
                <a:cs typeface="+mn-cs"/>
              </a:rPr>
              <a:t>, wenn seine Aktivitäten allein ausreichen, um die negative Auswirkung zu verursachen;</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ein Unternehmen </a:t>
            </a:r>
            <a:r>
              <a:rPr lang="de-AT" sz="1200" b="1" kern="1200" dirty="0">
                <a:solidFill>
                  <a:schemeClr val="tx1"/>
                </a:solidFill>
                <a:effectLst/>
                <a:latin typeface="+mn-lt"/>
                <a:ea typeface="+mn-ea"/>
                <a:cs typeface="+mn-cs"/>
              </a:rPr>
              <a:t>„trägt zu einer negativen Umweltauswirkung „bei“</a:t>
            </a:r>
            <a:r>
              <a:rPr lang="de-AT" sz="1200" kern="1200" dirty="0">
                <a:solidFill>
                  <a:schemeClr val="tx1"/>
                </a:solidFill>
                <a:effectLst/>
                <a:latin typeface="+mn-lt"/>
                <a:ea typeface="+mn-ea"/>
                <a:cs typeface="+mn-cs"/>
              </a:rPr>
              <a:t>, wenn seine Aktivitäten zusammen mit den Aktivitäten anderer Einheiten die Auswirkung verursachen oder wenn die Aktivitäten des Unternehmens eine andere Einheit dazu veranlassen, eine negative Auswirkung zu verursachen, ihr eine solche Auswirkung erleichtern oder sie zu dieser Auswirkung anregen; </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negative Umweltauswirkungen können auch aufgrund einer Geschäftsbeziehung mit der Tätigkeit, den Produkten oder Dienstleistungen des Unternehmens </a:t>
            </a:r>
            <a:r>
              <a:rPr lang="de-AT" sz="1200" b="1" kern="1200" dirty="0">
                <a:solidFill>
                  <a:schemeClr val="tx1"/>
                </a:solidFill>
                <a:effectLst/>
                <a:latin typeface="+mn-lt"/>
                <a:ea typeface="+mn-ea"/>
                <a:cs typeface="+mn-cs"/>
              </a:rPr>
              <a:t>unmittelbar verbunden</a:t>
            </a:r>
            <a:r>
              <a:rPr lang="de-AT" sz="1200" kern="1200" dirty="0">
                <a:solidFill>
                  <a:schemeClr val="tx1"/>
                </a:solidFill>
                <a:effectLst/>
                <a:latin typeface="+mn-lt"/>
                <a:ea typeface="+mn-ea"/>
                <a:cs typeface="+mn-cs"/>
              </a:rPr>
              <a:t> sein, selbst wenn das Unternehmen nicht zu diesen Auswirkungen beiträgt. </a:t>
            </a:r>
            <a:endParaRPr lang="de-DE"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es in einigen Fällen zwar möglich ist, auf Grundlage verfügbarer wissenschaftlicher Erkenntnisse und Informationen zu beurteilen, inwieweit ein Unternehmen </a:t>
            </a:r>
            <a:r>
              <a:rPr lang="de-AT" sz="1200" b="1" kern="1200" dirty="0">
                <a:solidFill>
                  <a:schemeClr val="tx1"/>
                </a:solidFill>
                <a:effectLst/>
                <a:latin typeface="+mn-lt"/>
                <a:ea typeface="+mn-ea"/>
                <a:cs typeface="+mn-cs"/>
              </a:rPr>
              <a:t>zu einer negativen Umweltauswirkung beiträgt</a:t>
            </a:r>
            <a:r>
              <a:rPr lang="de-AT" sz="1200" kern="1200" dirty="0">
                <a:solidFill>
                  <a:schemeClr val="tx1"/>
                </a:solidFill>
                <a:effectLst/>
                <a:latin typeface="+mn-lt"/>
                <a:ea typeface="+mn-ea"/>
                <a:cs typeface="+mn-cs"/>
              </a:rPr>
              <a:t>; während in anderen Fällen eine solche Beurteilung auch darauf beruhen kann, </a:t>
            </a:r>
            <a:r>
              <a:rPr lang="de-AT" sz="1200" b="1" kern="1200" dirty="0">
                <a:solidFill>
                  <a:schemeClr val="tx1"/>
                </a:solidFill>
                <a:effectLst/>
                <a:latin typeface="+mn-lt"/>
                <a:ea typeface="+mn-ea"/>
                <a:cs typeface="+mn-cs"/>
              </a:rPr>
              <a:t>inwieweit die Tätigkeiten des Unternehmens mit den relevanten Standards und Maßstäben übereinstimmen</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die Durchführung der umweltbezogenen Sorgfaltspflichten u.a. durch mangelnde Verfügbarkeit von Umweltdaten oder -technologien eingeschränkt sein kann, und dass die </a:t>
            </a:r>
            <a:r>
              <a:rPr lang="de-AT" sz="1200" b="1" kern="1200" dirty="0">
                <a:solidFill>
                  <a:schemeClr val="tx1"/>
                </a:solidFill>
                <a:effectLst/>
                <a:latin typeface="+mn-lt"/>
                <a:ea typeface="+mn-ea"/>
                <a:cs typeface="+mn-cs"/>
              </a:rPr>
              <a:t>Unterstützung von kleinen und mittleren Unternehmen </a:t>
            </a:r>
            <a:r>
              <a:rPr lang="de-AT" sz="1200" kern="1200" dirty="0">
                <a:solidFill>
                  <a:schemeClr val="tx1"/>
                </a:solidFill>
                <a:effectLst/>
                <a:latin typeface="+mn-lt"/>
                <a:ea typeface="+mn-ea"/>
                <a:cs typeface="+mn-cs"/>
              </a:rPr>
              <a:t>und Kleinbetrieben wichtig ist;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negative </a:t>
            </a:r>
            <a:r>
              <a:rPr lang="de-AT" sz="1200" b="1" kern="1200" dirty="0">
                <a:solidFill>
                  <a:schemeClr val="tx1"/>
                </a:solidFill>
                <a:effectLst/>
                <a:latin typeface="+mn-lt"/>
                <a:ea typeface="+mn-ea"/>
                <a:cs typeface="+mn-cs"/>
              </a:rPr>
              <a:t>Umweltauswirkungen oft eng mit anderen unter die Leitsätze fallenden Aspekten </a:t>
            </a:r>
            <a:r>
              <a:rPr lang="de-AT" sz="1200" kern="1200" dirty="0">
                <a:solidFill>
                  <a:schemeClr val="tx1"/>
                </a:solidFill>
                <a:effectLst/>
                <a:latin typeface="+mn-lt"/>
                <a:ea typeface="+mn-ea"/>
                <a:cs typeface="+mn-cs"/>
              </a:rPr>
              <a:t>wie Gesundheit und Sicherheit, Auswirkungen auf Arbeitnehmende und Gemeinschaften, Zugang zu Lebensgrundlagen oder Landbesitzrechten </a:t>
            </a:r>
            <a:r>
              <a:rPr lang="de-AT" sz="1200" b="1" kern="1200" dirty="0">
                <a:solidFill>
                  <a:schemeClr val="tx1"/>
                </a:solidFill>
                <a:effectLst/>
                <a:latin typeface="+mn-lt"/>
                <a:ea typeface="+mn-ea"/>
                <a:cs typeface="+mn-cs"/>
              </a:rPr>
              <a:t>verknüpft sind </a:t>
            </a:r>
            <a:r>
              <a:rPr lang="de-AT" sz="1200" kern="1200" dirty="0">
                <a:solidFill>
                  <a:schemeClr val="tx1"/>
                </a:solidFill>
                <a:effectLst/>
                <a:latin typeface="+mn-lt"/>
                <a:ea typeface="+mn-ea"/>
                <a:cs typeface="+mn-cs"/>
              </a:rPr>
              <a:t>und dass bei den </a:t>
            </a:r>
            <a:r>
              <a:rPr lang="de-DE" sz="1200" kern="1200" dirty="0">
                <a:solidFill>
                  <a:schemeClr val="tx1"/>
                </a:solidFill>
                <a:effectLst/>
                <a:latin typeface="+mn-lt"/>
                <a:ea typeface="+mn-ea"/>
                <a:cs typeface="+mn-cs"/>
              </a:rPr>
              <a:t>umweltbezogenen</a:t>
            </a:r>
            <a:r>
              <a:rPr lang="de-AT" sz="1200" kern="1200" dirty="0">
                <a:solidFill>
                  <a:schemeClr val="tx1"/>
                </a:solidFill>
                <a:effectLst/>
                <a:latin typeface="+mn-lt"/>
                <a:ea typeface="+mn-ea"/>
                <a:cs typeface="+mn-cs"/>
              </a:rPr>
              <a:t> Sorgfaltspflichten oftmals mehrere ökologische, soziale und entwicklungspolitische Prioritäten zu berücksichtigen sind.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Hinweis auf die Erfordernisse eines </a:t>
            </a:r>
            <a:r>
              <a:rPr lang="de-AT" sz="1200" b="1" kern="1200" dirty="0">
                <a:solidFill>
                  <a:schemeClr val="tx1"/>
                </a:solidFill>
                <a:effectLst/>
                <a:latin typeface="+mn-lt"/>
                <a:ea typeface="+mn-ea"/>
                <a:cs typeface="+mn-cs"/>
              </a:rPr>
              <a:t>gerechten Übergangs</a:t>
            </a:r>
            <a:r>
              <a:rPr lang="de-AT" sz="1200" kern="1200" dirty="0">
                <a:solidFill>
                  <a:schemeClr val="tx1"/>
                </a:solidFill>
                <a:effectLst/>
                <a:latin typeface="+mn-lt"/>
                <a:ea typeface="+mn-ea"/>
                <a:cs typeface="+mn-cs"/>
              </a:rPr>
              <a:t> und darauf, dass es für Unternehmen wichtig ist, die sozialen Auswirkungen, darunter auch auf Arbeitnehmende, zu bewerten und zu berücksichtigen, und zwar sowohl bei der Abkehr von umweltschädlichen Praktiken als auch bei der Hinwendung zu umweltfreundlicheren Industrien oder Praktiken, wie der Nutzung erneuerbarer Energien. </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Klimaschutz und Anpassung an den Klimawandel</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r>
              <a:rPr lang="de-AT" sz="1200" b="1" kern="1200" dirty="0">
                <a:solidFill>
                  <a:schemeClr val="tx1"/>
                </a:solidFill>
                <a:effectLst/>
                <a:latin typeface="+mn-lt"/>
                <a:ea typeface="+mn-ea"/>
                <a:cs typeface="+mn-cs"/>
              </a:rPr>
              <a:t>sicherstellen </a:t>
            </a:r>
            <a:r>
              <a:rPr lang="de-AT" sz="1200" kern="1200" dirty="0">
                <a:solidFill>
                  <a:schemeClr val="tx1"/>
                </a:solidFill>
                <a:effectLst/>
                <a:latin typeface="+mn-lt"/>
                <a:ea typeface="+mn-ea"/>
                <a:cs typeface="+mn-cs"/>
              </a:rPr>
              <a:t>sollten</a:t>
            </a:r>
            <a:r>
              <a:rPr lang="de-AT" sz="1200" b="1" kern="1200" dirty="0">
                <a:solidFill>
                  <a:schemeClr val="tx1"/>
                </a:solidFill>
                <a:effectLst/>
                <a:latin typeface="+mn-lt"/>
                <a:ea typeface="+mn-ea"/>
                <a:cs typeface="+mn-cs"/>
              </a:rPr>
              <a:t>, dass ihre Treibhausgasemissionen und ihre Auswirkungen auf Kohlenstoffsenken mit den international vereinbarten globalen Temperaturzielen vereinbar sind</a:t>
            </a:r>
            <a:r>
              <a:rPr lang="de-AT" sz="1200" kern="1200" dirty="0">
                <a:solidFill>
                  <a:schemeClr val="tx1"/>
                </a:solidFill>
                <a:effectLst/>
                <a:latin typeface="+mn-lt"/>
                <a:ea typeface="+mn-ea"/>
                <a:cs typeface="+mn-cs"/>
              </a:rPr>
              <a:t>, die auf den besten verfügbaren wissenschaftlichen Erkenntnissen basieren, einschließlich der Bewertung durch das Zwischenstaatliche Expertengremium für Klimaänderungen (</a:t>
            </a:r>
            <a:r>
              <a:rPr lang="de-AT" sz="1200" kern="1200" dirty="0" err="1">
                <a:solidFill>
                  <a:schemeClr val="tx1"/>
                </a:solidFill>
                <a:effectLst/>
                <a:latin typeface="+mn-lt"/>
                <a:ea typeface="+mn-ea"/>
                <a:cs typeface="+mn-cs"/>
              </a:rPr>
              <a:t>Intergovernmental</a:t>
            </a:r>
            <a:r>
              <a:rPr lang="de-AT" sz="1200" kern="1200" dirty="0">
                <a:solidFill>
                  <a:schemeClr val="tx1"/>
                </a:solidFill>
                <a:effectLst/>
                <a:latin typeface="+mn-lt"/>
                <a:ea typeface="+mn-ea"/>
                <a:cs typeface="+mn-cs"/>
              </a:rPr>
              <a:t> Panel on Climate Change – IPCC);</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r>
              <a:rPr lang="de-AT" sz="1200" b="1" kern="1200" dirty="0">
                <a:solidFill>
                  <a:schemeClr val="tx1"/>
                </a:solidFill>
                <a:effectLst/>
                <a:latin typeface="+mn-lt"/>
                <a:ea typeface="+mn-ea"/>
                <a:cs typeface="+mn-cs"/>
              </a:rPr>
              <a:t>wissenschaftlich fundierte Maßnahmen, Strategien und Übergangspläne zum Klimaschutz und zur Anpassung an den Klimawandel einführen und umsetzen </a:t>
            </a:r>
            <a:r>
              <a:rPr lang="de-AT" sz="1200" kern="1200" dirty="0">
                <a:solidFill>
                  <a:schemeClr val="tx1"/>
                </a:solidFill>
                <a:effectLst/>
                <a:latin typeface="+mn-lt"/>
                <a:ea typeface="+mn-ea"/>
                <a:cs typeface="+mn-cs"/>
              </a:rPr>
              <a:t>sollten, einschließlich der Verabschiedung, Umsetzung, Überwachung von und die Berichterstattung zu </a:t>
            </a:r>
            <a:r>
              <a:rPr lang="de-AT" sz="1200" b="1" kern="1200" dirty="0">
                <a:solidFill>
                  <a:schemeClr val="tx1"/>
                </a:solidFill>
                <a:effectLst/>
                <a:latin typeface="+mn-lt"/>
                <a:ea typeface="+mn-ea"/>
                <a:cs typeface="+mn-cs"/>
              </a:rPr>
              <a:t>Klimaschutzzielen</a:t>
            </a:r>
            <a:r>
              <a:rPr lang="de-AT" sz="1200" kern="1200" dirty="0">
                <a:solidFill>
                  <a:schemeClr val="tx1"/>
                </a:solidFill>
                <a:effectLst/>
                <a:latin typeface="+mn-lt"/>
                <a:ea typeface="+mn-ea"/>
                <a:cs typeface="+mn-cs"/>
              </a:rPr>
              <a:t>, die:</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kurz-, mittel- und langfristig sind;</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wissenschaftlich fundiert sind;</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absolute und gegebenenfalls auch intensitätsbezogene THG-Reduktionsziele enthalten; und </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die THG-Emissionen im </a:t>
            </a:r>
            <a:r>
              <a:rPr lang="de-AT" sz="1200" kern="1200" dirty="0" err="1">
                <a:solidFill>
                  <a:schemeClr val="tx1"/>
                </a:solidFill>
                <a:effectLst/>
                <a:latin typeface="+mn-lt"/>
                <a:ea typeface="+mn-ea"/>
                <a:cs typeface="+mn-cs"/>
              </a:rPr>
              <a:t>Scope</a:t>
            </a:r>
            <a:r>
              <a:rPr lang="de-AT" sz="1200" kern="1200" dirty="0">
                <a:solidFill>
                  <a:schemeClr val="tx1"/>
                </a:solidFill>
                <a:effectLst/>
                <a:latin typeface="+mn-lt"/>
                <a:ea typeface="+mn-ea"/>
                <a:cs typeface="+mn-cs"/>
              </a:rPr>
              <a:t> 1, 2 und, soweit auf der Grundlage der besten verfügbaren Informationen möglich, auch im </a:t>
            </a:r>
            <a:r>
              <a:rPr lang="de-AT" sz="1200" kern="1200" dirty="0" err="1">
                <a:solidFill>
                  <a:schemeClr val="tx1"/>
                </a:solidFill>
                <a:effectLst/>
                <a:latin typeface="+mn-lt"/>
                <a:ea typeface="+mn-ea"/>
                <a:cs typeface="+mn-cs"/>
              </a:rPr>
              <a:t>Scope</a:t>
            </a:r>
            <a:r>
              <a:rPr lang="de-AT" sz="1200" kern="1200" dirty="0">
                <a:solidFill>
                  <a:schemeClr val="tx1"/>
                </a:solidFill>
                <a:effectLst/>
                <a:latin typeface="+mn-lt"/>
                <a:ea typeface="+mn-ea"/>
                <a:cs typeface="+mn-cs"/>
              </a:rPr>
              <a:t> 3 berücksichtigen. </a:t>
            </a:r>
            <a:br>
              <a:rPr lang="de-AT" sz="1200" kern="1200" dirty="0">
                <a:solidFill>
                  <a:schemeClr val="tx1"/>
                </a:solidFill>
                <a:effectLst/>
                <a:latin typeface="+mn-lt"/>
                <a:ea typeface="+mn-ea"/>
                <a:cs typeface="+mn-cs"/>
              </a:rPr>
            </a:br>
            <a:endParaRPr lang="de-DE" sz="18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Feststellung</a:t>
            </a:r>
            <a:r>
              <a:rPr lang="de-AT" sz="1200" kern="1200" dirty="0">
                <a:solidFill>
                  <a:schemeClr val="tx1"/>
                </a:solidFill>
                <a:effectLst/>
                <a:latin typeface="+mn-lt"/>
                <a:ea typeface="+mn-ea"/>
                <a:cs typeface="+mn-cs"/>
              </a:rPr>
              <a:t> der Bedeutung regelmäßiger Berichte zu den Zielen, der </a:t>
            </a:r>
            <a:r>
              <a:rPr lang="de-AT" sz="1200" b="1" kern="1200" dirty="0">
                <a:solidFill>
                  <a:schemeClr val="tx1"/>
                </a:solidFill>
                <a:effectLst/>
                <a:latin typeface="+mn-lt"/>
                <a:ea typeface="+mn-ea"/>
                <a:cs typeface="+mn-cs"/>
              </a:rPr>
              <a:t>regelmäßigen </a:t>
            </a:r>
            <a:r>
              <a:rPr lang="de-AT" sz="1200" kern="1200" dirty="0">
                <a:solidFill>
                  <a:schemeClr val="tx1"/>
                </a:solidFill>
                <a:effectLst/>
                <a:latin typeface="+mn-lt"/>
                <a:ea typeface="+mn-ea"/>
                <a:cs typeface="+mn-cs"/>
              </a:rPr>
              <a:t>Überprüfung und </a:t>
            </a:r>
            <a:r>
              <a:rPr lang="de-AT" sz="1200" b="1" kern="1200" dirty="0">
                <a:solidFill>
                  <a:schemeClr val="tx1"/>
                </a:solidFill>
                <a:effectLst/>
                <a:latin typeface="+mn-lt"/>
                <a:ea typeface="+mn-ea"/>
                <a:cs typeface="+mn-cs"/>
              </a:rPr>
              <a:t>Aktualisierung der Ziele </a:t>
            </a:r>
            <a:r>
              <a:rPr lang="de-AT" sz="1200" kern="1200" dirty="0">
                <a:solidFill>
                  <a:schemeClr val="tx1"/>
                </a:solidFill>
                <a:effectLst/>
                <a:latin typeface="+mn-lt"/>
                <a:ea typeface="+mn-ea"/>
                <a:cs typeface="+mn-cs"/>
              </a:rPr>
              <a:t>auf Grundlage der </a:t>
            </a:r>
            <a:r>
              <a:rPr lang="de-AT" sz="1200" b="1" kern="1200" dirty="0">
                <a:solidFill>
                  <a:schemeClr val="tx1"/>
                </a:solidFill>
                <a:effectLst/>
                <a:latin typeface="+mn-lt"/>
                <a:ea typeface="+mn-ea"/>
                <a:cs typeface="+mn-cs"/>
              </a:rPr>
              <a:t>neuesten wissenschaftlichen Erkenntnisse </a:t>
            </a:r>
            <a:r>
              <a:rPr lang="de-AT" sz="1200" kern="1200" dirty="0">
                <a:solidFill>
                  <a:schemeClr val="tx1"/>
                </a:solidFill>
                <a:effectLst/>
                <a:latin typeface="+mn-lt"/>
                <a:ea typeface="+mn-ea"/>
                <a:cs typeface="+mn-cs"/>
              </a:rPr>
              <a:t>und in dem Maße, wie verschiedene nationale oder branchenspezifische </a:t>
            </a:r>
            <a:r>
              <a:rPr lang="de-AT" sz="1200" b="1" kern="1200" dirty="0">
                <a:solidFill>
                  <a:schemeClr val="tx1"/>
                </a:solidFill>
                <a:effectLst/>
                <a:latin typeface="+mn-lt"/>
                <a:ea typeface="+mn-ea"/>
                <a:cs typeface="+mn-cs"/>
              </a:rPr>
              <a:t>Übergangswege </a:t>
            </a:r>
            <a:r>
              <a:rPr lang="de-AT" sz="1200" kern="1200" dirty="0">
                <a:solidFill>
                  <a:schemeClr val="tx1"/>
                </a:solidFill>
                <a:effectLst/>
                <a:latin typeface="+mn-lt"/>
                <a:ea typeface="+mn-ea"/>
                <a:cs typeface="+mn-cs"/>
              </a:rPr>
              <a:t>entwickelt und aktualisiert werden;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r>
              <a:rPr lang="de-AT" sz="1200" b="1" kern="1200" dirty="0">
                <a:solidFill>
                  <a:schemeClr val="tx1"/>
                </a:solidFill>
                <a:effectLst/>
                <a:latin typeface="+mn-lt"/>
                <a:ea typeface="+mn-ea"/>
                <a:cs typeface="+mn-cs"/>
              </a:rPr>
              <a:t>der Beseitigung oder Verringerung von Emissionsquellen Vorrang </a:t>
            </a:r>
            <a:r>
              <a:rPr lang="de-AT" sz="1200" kern="1200" dirty="0">
                <a:solidFill>
                  <a:schemeClr val="tx1"/>
                </a:solidFill>
                <a:effectLst/>
                <a:latin typeface="+mn-lt"/>
                <a:ea typeface="+mn-ea"/>
                <a:cs typeface="+mn-cs"/>
              </a:rPr>
              <a:t>vor Ausgleichs-, Kompensations- oder Neutralisierungsmaßnahmen </a:t>
            </a:r>
            <a:r>
              <a:rPr lang="de-AT" sz="1200" b="1" kern="1200" dirty="0">
                <a:solidFill>
                  <a:schemeClr val="tx1"/>
                </a:solidFill>
                <a:effectLst/>
                <a:latin typeface="+mn-lt"/>
                <a:ea typeface="+mn-ea"/>
                <a:cs typeface="+mn-cs"/>
              </a:rPr>
              <a:t>einräumen </a:t>
            </a:r>
            <a:r>
              <a:rPr lang="de-AT" sz="1200" kern="1200" dirty="0">
                <a:solidFill>
                  <a:schemeClr val="tx1"/>
                </a:solidFill>
                <a:effectLst/>
                <a:latin typeface="+mn-lt"/>
                <a:ea typeface="+mn-ea"/>
                <a:cs typeface="+mn-cs"/>
              </a:rPr>
              <a:t>sollten, wobei darauf hingewiesen wird, dass </a:t>
            </a:r>
            <a:r>
              <a:rPr lang="de-AT" sz="1200" b="1" kern="1200" dirty="0">
                <a:solidFill>
                  <a:schemeClr val="tx1"/>
                </a:solidFill>
                <a:effectLst/>
                <a:latin typeface="+mn-lt"/>
                <a:ea typeface="+mn-ea"/>
                <a:cs typeface="+mn-cs"/>
              </a:rPr>
              <a:t>Kohlenstoffgutschriften oder -kompensationen </a:t>
            </a:r>
            <a:r>
              <a:rPr lang="de-AT" sz="1200" kern="1200" dirty="0">
                <a:solidFill>
                  <a:schemeClr val="tx1"/>
                </a:solidFill>
                <a:effectLst/>
                <a:latin typeface="+mn-lt"/>
                <a:ea typeface="+mn-ea"/>
                <a:cs typeface="+mn-cs"/>
              </a:rPr>
              <a:t>als letztes Mittel zur Bekämpfung unverminderter Emissionen in Betracht gezogen werden können, dass sie von hoher ökologischer Integrität sein sollten und nicht die Aufmerksamkeit von der Notwendigkeit, Emissionen zu verringern ablenken oder zu einem Festhalten an treibhausgasintensiven Prozessen und Infrastrukturen beitragen sollten;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Aktivitäten vermeiden sollten, die die </a:t>
            </a:r>
            <a:r>
              <a:rPr lang="de-AT" sz="1200" b="1" kern="1200" dirty="0">
                <a:solidFill>
                  <a:schemeClr val="tx1"/>
                </a:solidFill>
                <a:effectLst/>
                <a:latin typeface="+mn-lt"/>
                <a:ea typeface="+mn-ea"/>
                <a:cs typeface="+mn-cs"/>
              </a:rPr>
              <a:t>Klimaanpassung </a:t>
            </a:r>
            <a:r>
              <a:rPr lang="de-AT" sz="1200" kern="1200" dirty="0">
                <a:solidFill>
                  <a:schemeClr val="tx1"/>
                </a:solidFill>
                <a:effectLst/>
                <a:latin typeface="+mn-lt"/>
                <a:ea typeface="+mn-ea"/>
                <a:cs typeface="+mn-cs"/>
              </a:rPr>
              <a:t>und die </a:t>
            </a:r>
            <a:r>
              <a:rPr lang="de-AT" sz="1200" b="1" kern="1200" dirty="0">
                <a:solidFill>
                  <a:schemeClr val="tx1"/>
                </a:solidFill>
                <a:effectLst/>
                <a:latin typeface="+mn-lt"/>
                <a:ea typeface="+mn-ea"/>
                <a:cs typeface="+mn-cs"/>
              </a:rPr>
              <a:t>Widerstandsfähigkeit </a:t>
            </a:r>
            <a:r>
              <a:rPr lang="de-AT" sz="1200" kern="1200" dirty="0">
                <a:solidFill>
                  <a:schemeClr val="tx1"/>
                </a:solidFill>
                <a:effectLst/>
                <a:latin typeface="+mn-lt"/>
                <a:ea typeface="+mn-ea"/>
                <a:cs typeface="+mn-cs"/>
              </a:rPr>
              <a:t>von Gemeinschaften, Arbeitnehmende und Ökosystemen untergraben.</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Biodiversität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zur </a:t>
            </a:r>
            <a:r>
              <a:rPr lang="de-AT" sz="1200" b="1" kern="1200" dirty="0">
                <a:solidFill>
                  <a:schemeClr val="tx1"/>
                </a:solidFill>
                <a:effectLst/>
                <a:latin typeface="+mn-lt"/>
                <a:ea typeface="+mn-ea"/>
                <a:cs typeface="+mn-cs"/>
              </a:rPr>
              <a:t>Erhaltung der biologischen Vielfalt</a:t>
            </a:r>
            <a:r>
              <a:rPr lang="de-AT" sz="1200" kern="1200" dirty="0">
                <a:solidFill>
                  <a:schemeClr val="tx1"/>
                </a:solidFill>
                <a:effectLst/>
                <a:latin typeface="+mn-lt"/>
                <a:ea typeface="+mn-ea"/>
                <a:cs typeface="+mn-cs"/>
              </a:rPr>
              <a:t>, zur nachhaltigen Nutzung ihrer Bestandteile und zur gerechten und ausgewogenen Beteiligung an den sich aus der Nutzung der genetischen Ressourcen ergebenden Vorteilen beitragen und die Verschlechterung der Land-, Meeres- und Süßwasserqualität, einschließlich der Entwaldung, vermeiden und adressieren sollten;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sich die Bemühungen der Unternehmen zur </a:t>
            </a:r>
            <a:r>
              <a:rPr lang="de-AT" sz="1200" b="1" kern="1200" dirty="0">
                <a:solidFill>
                  <a:schemeClr val="tx1"/>
                </a:solidFill>
                <a:effectLst/>
                <a:latin typeface="+mn-lt"/>
                <a:ea typeface="+mn-ea"/>
                <a:cs typeface="+mn-cs"/>
              </a:rPr>
              <a:t>Vermeidung oder Abschwächung negativer Effekte auf die Biodiversität </a:t>
            </a:r>
            <a:r>
              <a:rPr lang="de-AT" sz="1200" kern="1200" dirty="0">
                <a:solidFill>
                  <a:schemeClr val="tx1"/>
                </a:solidFill>
                <a:effectLst/>
                <a:latin typeface="+mn-lt"/>
                <a:ea typeface="+mn-ea"/>
                <a:cs typeface="+mn-cs"/>
              </a:rPr>
              <a:t>an der </a:t>
            </a:r>
            <a:r>
              <a:rPr lang="de-AT" sz="1200" b="1" kern="1200" dirty="0">
                <a:solidFill>
                  <a:schemeClr val="tx1"/>
                </a:solidFill>
                <a:effectLst/>
                <a:latin typeface="+mn-lt"/>
                <a:ea typeface="+mn-ea"/>
                <a:cs typeface="+mn-cs"/>
              </a:rPr>
              <a:t>Abhilfemaßnahmenhierarchie im Bereich Biodiversität orientieren </a:t>
            </a:r>
            <a:r>
              <a:rPr lang="de-AT" sz="1200" kern="1200" dirty="0">
                <a:solidFill>
                  <a:schemeClr val="tx1"/>
                </a:solidFill>
                <a:effectLst/>
                <a:latin typeface="+mn-lt"/>
                <a:ea typeface="+mn-ea"/>
                <a:cs typeface="+mn-cs"/>
              </a:rPr>
              <a:t>sollten, die empfiehlt, zunächst zu versuchen, Schäden an der Biodiversität zu vermeiden, und wenn deren Vermeidung nicht möglich ist, sie zu reduzieren oder zu minimieren, und als letztes Mittel bei nicht vermeidbaren negativen Effekten auf Kompensations- und Wiederherstellungsmaßnahmen zu setzen;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Feststellung, dass Unternehmen gegebenenfalls auch zu einer nachhaltigen Land- und Waldbewirtschaftung beitragen sollten, einschließlich </a:t>
            </a:r>
            <a:r>
              <a:rPr lang="de-AT" sz="1200" b="1" kern="1200" dirty="0">
                <a:solidFill>
                  <a:schemeClr val="tx1"/>
                </a:solidFill>
                <a:effectLst/>
                <a:latin typeface="+mn-lt"/>
                <a:ea typeface="+mn-ea"/>
                <a:cs typeface="+mn-cs"/>
              </a:rPr>
              <a:t>Wiederherstellung, Aufforstung, Wiederaufforstung und Verringerung der Verschlechterung der Land-, Meeres- und Süßwasserqualität</a:t>
            </a:r>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Nachhaltiger Verbrauch und nachhaltige Produktion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Technologien bzw., wo möglich, </a:t>
            </a:r>
            <a:r>
              <a:rPr lang="de-AT" sz="1200" b="1" kern="1200" dirty="0">
                <a:solidFill>
                  <a:schemeClr val="tx1"/>
                </a:solidFill>
                <a:effectLst/>
                <a:latin typeface="+mn-lt"/>
                <a:ea typeface="+mn-ea"/>
                <a:cs typeface="+mn-cs"/>
              </a:rPr>
              <a:t>die besten verfügbaren Technologien</a:t>
            </a:r>
            <a:r>
              <a:rPr lang="de-AT" sz="1200" kern="1200" dirty="0">
                <a:solidFill>
                  <a:schemeClr val="tx1"/>
                </a:solidFill>
                <a:effectLst/>
                <a:latin typeface="+mn-lt"/>
                <a:ea typeface="+mn-ea"/>
                <a:cs typeface="+mn-cs"/>
              </a:rPr>
              <a:t> zur Verbesserung der Umweltergebnisse einsetzen sollten; </a:t>
            </a:r>
            <a:endParaRPr lang="de-DE" sz="18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Produkte und Dienstleistungen entwickeln und bereitstellen sollten, die keine unangemessenen Auswirkungen auf die Umwelt haben, die für den vorgesehenen Verwendungszweck sicher sind, die </a:t>
            </a:r>
            <a:r>
              <a:rPr lang="de-AT" sz="1200" b="1" kern="1200" dirty="0">
                <a:solidFill>
                  <a:schemeClr val="tx1"/>
                </a:solidFill>
                <a:effectLst/>
                <a:latin typeface="+mn-lt"/>
                <a:ea typeface="+mn-ea"/>
                <a:cs typeface="+mn-cs"/>
              </a:rPr>
              <a:t>langlebig und reparierbar sind und die wiederverwendet, recycelt oder sicher entsorgt werden können </a:t>
            </a:r>
            <a:r>
              <a:rPr lang="de-AT" sz="1200" kern="1200" dirty="0">
                <a:solidFill>
                  <a:schemeClr val="tx1"/>
                </a:solidFill>
                <a:effectLst/>
                <a:latin typeface="+mn-lt"/>
                <a:ea typeface="+mn-ea"/>
                <a:cs typeface="+mn-cs"/>
              </a:rPr>
              <a:t>und die auf umweltverträgliche Weise hergestellt werden, wobei </a:t>
            </a:r>
            <a:r>
              <a:rPr lang="de-AT" sz="1200" b="1" kern="1200" dirty="0">
                <a:solidFill>
                  <a:schemeClr val="tx1"/>
                </a:solidFill>
                <a:effectLst/>
                <a:latin typeface="+mn-lt"/>
                <a:ea typeface="+mn-ea"/>
                <a:cs typeface="+mn-cs"/>
              </a:rPr>
              <a:t>natürliche Ressourcen nachhaltig genutzt</a:t>
            </a:r>
            <a:r>
              <a:rPr lang="de-AT" sz="1200" kern="1200" dirty="0">
                <a:solidFill>
                  <a:schemeClr val="tx1"/>
                </a:solidFill>
                <a:effectLst/>
                <a:latin typeface="+mn-lt"/>
                <a:ea typeface="+mn-ea"/>
                <a:cs typeface="+mn-cs"/>
              </a:rPr>
              <a:t>, der Energie- und Materialeinsatz sowie die Entstehung von Umweltverschmutzung, Treibhausgasemissionen und Abfällen, insbesondere von gefährlichen Abfällen, weitestgehend minimiert werden;</a:t>
            </a: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ein stärkeres Bewusstsein unter Kundinnen und Kunden für die Umweltfolgen der Nutzung von Produkten und Dienstleistungen des Unternehmens fördern sollten, u.a. durch Bereitstellung </a:t>
            </a:r>
            <a:r>
              <a:rPr lang="de-AT" sz="1200" b="1" kern="1200" dirty="0">
                <a:solidFill>
                  <a:schemeClr val="tx1"/>
                </a:solidFill>
                <a:effectLst/>
                <a:latin typeface="+mn-lt"/>
                <a:ea typeface="+mn-ea"/>
                <a:cs typeface="+mn-cs"/>
              </a:rPr>
              <a:t>relevanter und genauer Informationen über deren Umweltauswirkungen </a:t>
            </a:r>
            <a:r>
              <a:rPr lang="de-AT" sz="1200" kern="1200" dirty="0">
                <a:solidFill>
                  <a:schemeClr val="tx1"/>
                </a:solidFill>
                <a:effectLst/>
                <a:latin typeface="+mn-lt"/>
                <a:ea typeface="+mn-ea"/>
                <a:cs typeface="+mn-cs"/>
              </a:rPr>
              <a:t>(z. B. über Treibhausgasemissionen, Auswirkungen auf die Biodiversität, Ressourceneffizienz, Reparierbarkeit und Wiederverwertbarkeit oder andere Umweltfragen).</a:t>
            </a:r>
            <a:endParaRPr lang="de-DE" sz="18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		</a:t>
            </a:r>
          </a:p>
          <a:p>
            <a:r>
              <a:rPr lang="de-AT" sz="1200" b="1" kern="1200" dirty="0">
                <a:solidFill>
                  <a:schemeClr val="tx1"/>
                </a:solidFill>
                <a:effectLst/>
                <a:latin typeface="+mn-lt"/>
                <a:ea typeface="+mn-ea"/>
                <a:cs typeface="+mn-cs"/>
              </a:rPr>
              <a:t>Tierschutz</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r>
              <a:rPr lang="de-AT" sz="1200" b="1" kern="1200" dirty="0">
                <a:solidFill>
                  <a:schemeClr val="tx1"/>
                </a:solidFill>
                <a:effectLst/>
                <a:latin typeface="+mn-lt"/>
                <a:ea typeface="+mn-ea"/>
                <a:cs typeface="+mn-cs"/>
              </a:rPr>
              <a:t>Tierschutzstandards einhalten </a:t>
            </a:r>
            <a:r>
              <a:rPr lang="de-AT" sz="1200" kern="1200" dirty="0">
                <a:solidFill>
                  <a:schemeClr val="tx1"/>
                </a:solidFill>
                <a:effectLst/>
                <a:latin typeface="+mn-lt"/>
                <a:ea typeface="+mn-ea"/>
                <a:cs typeface="+mn-cs"/>
              </a:rPr>
              <a:t>sollten, die mit dem Gesundheitskodex für Landtiere der Weltorganisation für Tiergesundheit (World Organisation for Animal Health – WOAH) übereinstimmen, und Feststellung, dass ein Tier gut behandelt wird, wenn es gesund ist, sich wohlfühlt, gut ernährt wird, sicher ist, nicht unter unangenehmen Zuständen wie Schmerzen, Angst und Not leidet und in der Lage ist, Verhaltensweisen zu zeigen, die für seinen körperlichen und geistigen Zustand wichtig sind.</a:t>
            </a:r>
            <a:endParaRPr lang="de-DE" sz="1200" kern="1200" dirty="0">
              <a:solidFill>
                <a:schemeClr val="tx1"/>
              </a:solidFill>
              <a:effectLst/>
              <a:latin typeface="+mn-lt"/>
              <a:ea typeface="+mn-ea"/>
              <a:cs typeface="+mn-cs"/>
            </a:endParaRPr>
          </a:p>
          <a:p>
            <a:pPr algn="just">
              <a:lnSpc>
                <a:spcPts val="1300"/>
              </a:lnSpc>
              <a:spcBef>
                <a:spcPts val="600"/>
              </a:spcBef>
              <a:spcAft>
                <a:spcPts val="600"/>
              </a:spcAft>
            </a:pPr>
            <a:endParaRPr lang="en-US" sz="1100" dirty="0">
              <a:effectLst/>
              <a:latin typeface="Calibri" panose="020F0502020204030204" pitchFamily="34" charset="0"/>
              <a:ea typeface="Calibri" panose="020F0502020204030204" pitchFamily="34" charset="0"/>
            </a:endParaRPr>
          </a:p>
          <a:p>
            <a:pPr marL="342900" lvl="0" indent="-342900" algn="just">
              <a:lnSpc>
                <a:spcPts val="1300"/>
              </a:lnSpc>
              <a:spcBef>
                <a:spcPts val="600"/>
              </a:spcBef>
              <a:spcAft>
                <a:spcPts val="60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11</a:t>
            </a:fld>
            <a:endParaRPr lang="en-US"/>
          </a:p>
        </p:txBody>
      </p:sp>
    </p:spTree>
    <p:extLst>
      <p:ext uri="{BB962C8B-B14F-4D97-AF65-F5344CB8AC3E}">
        <p14:creationId xmlns:p14="http://schemas.microsoft.com/office/powerpoint/2010/main" val="125004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600"/>
              </a:spcBef>
              <a:spcAft>
                <a:spcPts val="600"/>
              </a:spcAft>
              <a:buClrTx/>
              <a:buSzTx/>
              <a:buFont typeface="+mj-lt"/>
              <a:buNone/>
              <a:tabLst/>
              <a:defRPr/>
            </a:pPr>
            <a:r>
              <a:rPr lang="de-DE"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 VII: Bekämpfung von Bestechung und anderen Formen der Korruption</a:t>
            </a:r>
          </a:p>
          <a:p>
            <a:pPr marL="0" marR="0" lvl="0" indent="0" algn="just" defTabSz="914400" rtl="0" eaLnBrk="1" fontAlgn="auto" latinLnBrk="0" hangingPunct="1">
              <a:lnSpc>
                <a:spcPts val="1300"/>
              </a:lnSpc>
              <a:spcBef>
                <a:spcPts val="600"/>
              </a:spcBef>
              <a:spcAft>
                <a:spcPts val="600"/>
              </a:spcAft>
              <a:buClrTx/>
              <a:buSzTx/>
              <a:buFont typeface="+mj-lt"/>
              <a:buNone/>
              <a:tabLst/>
              <a:defRPr/>
            </a:pPr>
            <a:endParaRPr lang="de-DE"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AT" sz="1200" kern="1200" dirty="0">
                <a:solidFill>
                  <a:schemeClr val="tx1"/>
                </a:solidFill>
                <a:effectLst/>
                <a:latin typeface="+mn-lt"/>
                <a:ea typeface="+mn-ea"/>
                <a:cs typeface="+mn-cs"/>
              </a:rPr>
              <a:t>In diesem Kapitel wird die Erwartung formuliert, dass sich Unternehmen nicht an Bestechung oder anderen Formen der Korruption beteiligen. Dies gilt für Korruptionsangebote und -nachfragen durch das Unternehmen sowie im Umgang mit Amtsträgerinnen und Amtsträger sowie Mitarbeitende anderer Unternehmen. Zu den wichtigsten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a:t>
            </a:r>
            <a:r>
              <a:rPr lang="de-AT" sz="1200" b="1" kern="1200" dirty="0">
                <a:solidFill>
                  <a:schemeClr val="tx1"/>
                </a:solidFill>
                <a:effectLst/>
                <a:latin typeface="+mn-lt"/>
                <a:ea typeface="+mn-ea"/>
                <a:cs typeface="+mn-cs"/>
              </a:rPr>
              <a:t>negative Effekte in den unter die Leitsätze fallenden Bereichen häufig durch Korruption ermöglicht werden </a:t>
            </a:r>
            <a:r>
              <a:rPr lang="de-AT" sz="1200" kern="1200" dirty="0">
                <a:solidFill>
                  <a:schemeClr val="tx1"/>
                </a:solidFill>
                <a:effectLst/>
                <a:latin typeface="+mn-lt"/>
                <a:ea typeface="+mn-ea"/>
                <a:cs typeface="+mn-cs"/>
              </a:rPr>
              <a:t>und dass die Sorgfaltspflicht der Unternehmen bei der Korruptionsbekämpfung ein wichtigen Beitrag zur Vermeidung anderer, von den Leitsätzen erfassten, negativen Effekten leistet;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Ausweitung des Kapitels von Anbieten, Versprechen, Gewähren, Fordern, Zustimmen oder Annehmen von Bestechungsgeldern auf </a:t>
            </a:r>
            <a:r>
              <a:rPr lang="de-AT" sz="1200" b="1" kern="1200" dirty="0">
                <a:solidFill>
                  <a:schemeClr val="tx1"/>
                </a:solidFill>
                <a:effectLst/>
                <a:latin typeface="+mn-lt"/>
                <a:ea typeface="+mn-ea"/>
                <a:cs typeface="+mn-cs"/>
              </a:rPr>
              <a:t>andere Formen der Korruption, einschließlich des Handels mit Einfluss, der Veruntreuung und des Missbrauchs von Sponsorengeldern und wohltätigen Spenden</a:t>
            </a:r>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dies Bestechung und andere Formen der Korruption einschließt, an denen sowohl Amtsträgerinnen und Amtsträger als auch Mitarbeitende von </a:t>
            </a:r>
            <a:r>
              <a:rPr lang="de-AT" sz="1200" b="1" kern="1200" dirty="0">
                <a:solidFill>
                  <a:schemeClr val="tx1"/>
                </a:solidFill>
                <a:effectLst/>
                <a:latin typeface="+mn-lt"/>
                <a:ea typeface="+mn-ea"/>
                <a:cs typeface="+mn-cs"/>
              </a:rPr>
              <a:t>Einheiten beteiligt sind, mit denen ein Unternehmen Geschäftsbeziehungen unterhält</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Maßnahmen ergreifen sollten, um sicherzustellen, </a:t>
            </a:r>
            <a:r>
              <a:rPr lang="de-AT" sz="1200" b="1" kern="1200" dirty="0">
                <a:solidFill>
                  <a:schemeClr val="tx1"/>
                </a:solidFill>
                <a:effectLst/>
                <a:latin typeface="+mn-lt"/>
                <a:ea typeface="+mn-ea"/>
                <a:cs typeface="+mn-cs"/>
              </a:rPr>
              <a:t>dass in ihrem Auftrag Handelnde keine unerlaubte Einflussnahme ausüben </a:t>
            </a:r>
            <a:r>
              <a:rPr lang="de-AT" sz="1200" kern="1200" dirty="0">
                <a:solidFill>
                  <a:schemeClr val="tx1"/>
                </a:solidFill>
                <a:effectLst/>
                <a:latin typeface="+mn-lt"/>
                <a:ea typeface="+mn-ea"/>
                <a:cs typeface="+mn-cs"/>
              </a:rPr>
              <a:t>und in ihren Beziehungen zu Amtsträgerinnen und Amtsträgern professionelle Standards einhalten;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Ermutigung der Unternehmen, </a:t>
            </a:r>
            <a:r>
              <a:rPr lang="de-AT" sz="1200" b="1" kern="1200" dirty="0">
                <a:solidFill>
                  <a:schemeClr val="tx1"/>
                </a:solidFill>
                <a:effectLst/>
                <a:latin typeface="+mn-lt"/>
                <a:ea typeface="+mn-ea"/>
                <a:cs typeface="+mn-cs"/>
              </a:rPr>
              <a:t>Fehlverhalten </a:t>
            </a:r>
            <a:r>
              <a:rPr lang="de-AT" sz="1200" kern="1200" dirty="0">
                <a:solidFill>
                  <a:schemeClr val="tx1"/>
                </a:solidFill>
                <a:effectLst/>
                <a:latin typeface="+mn-lt"/>
                <a:ea typeface="+mn-ea"/>
                <a:cs typeface="+mn-cs"/>
              </a:rPr>
              <a:t>im Zusammenhang mit Bestechung und anderen Formen der Korruption sowie Maßnahmen, die zur Behandlung von Verdachtsfällen von Bestechung und anderen Formen der Korruption ergriffen wurden, </a:t>
            </a:r>
            <a:r>
              <a:rPr lang="de-AT" sz="1200" b="1" kern="1200" dirty="0">
                <a:solidFill>
                  <a:schemeClr val="tx1"/>
                </a:solidFill>
                <a:effectLst/>
                <a:latin typeface="+mn-lt"/>
                <a:ea typeface="+mn-ea"/>
                <a:cs typeface="+mn-cs"/>
              </a:rPr>
              <a:t>offenzulegen;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a:t>
            </a:r>
            <a:r>
              <a:rPr lang="de-AT" sz="1200" b="1" kern="1200" dirty="0">
                <a:solidFill>
                  <a:schemeClr val="tx1"/>
                </a:solidFill>
                <a:effectLst/>
                <a:latin typeface="+mn-lt"/>
                <a:ea typeface="+mn-ea"/>
                <a:cs typeface="+mn-cs"/>
              </a:rPr>
              <a:t>politische Spenden durch Unternehmen </a:t>
            </a:r>
            <a:r>
              <a:rPr lang="de-AT" sz="1200" kern="1200" dirty="0">
                <a:solidFill>
                  <a:schemeClr val="tx1"/>
                </a:solidFill>
                <a:effectLst/>
                <a:latin typeface="+mn-lt"/>
                <a:ea typeface="+mn-ea"/>
                <a:cs typeface="+mn-cs"/>
              </a:rPr>
              <a:t>der Zustimmung der Geschäftsführung bedürfen und Arbeitnehmende nicht verpflichtet werden sollten, einen politischen Kandidaten bzw. eine politische Kandidatin oder eine politische Organisation zu unterstützen;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a:t>
            </a:r>
            <a:r>
              <a:rPr lang="de-AT" sz="1200" b="1" kern="1200" dirty="0">
                <a:solidFill>
                  <a:schemeClr val="tx1"/>
                </a:solidFill>
                <a:effectLst/>
                <a:latin typeface="+mn-lt"/>
                <a:ea typeface="+mn-ea"/>
                <a:cs typeface="+mn-cs"/>
              </a:rPr>
              <a:t>“Collective Actions“ und konstruktives Engagement („</a:t>
            </a:r>
            <a:r>
              <a:rPr lang="de-AT" sz="1200" b="1" kern="1200" dirty="0" err="1">
                <a:solidFill>
                  <a:schemeClr val="tx1"/>
                </a:solidFill>
                <a:effectLst/>
                <a:latin typeface="+mn-lt"/>
                <a:ea typeface="+mn-ea"/>
                <a:cs typeface="+mn-cs"/>
              </a:rPr>
              <a:t>meaningful</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engagement</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mit lokalen und internationalen Organisationen der Zivilgesellschaft, der Wirtschaft, Berufsverbänden und internationalen Organisationen, einschließlich </a:t>
            </a:r>
            <a:r>
              <a:rPr lang="de-AT" sz="1200" b="1" kern="1200" dirty="0">
                <a:solidFill>
                  <a:schemeClr val="tx1"/>
                </a:solidFill>
                <a:effectLst/>
                <a:latin typeface="+mn-lt"/>
                <a:ea typeface="+mn-ea"/>
                <a:cs typeface="+mn-cs"/>
              </a:rPr>
              <a:t>koordinierter Maßnahmen </a:t>
            </a:r>
            <a:r>
              <a:rPr lang="de-AT" sz="1200" kern="1200" dirty="0">
                <a:solidFill>
                  <a:schemeClr val="tx1"/>
                </a:solidFill>
                <a:effectLst/>
                <a:latin typeface="+mn-lt"/>
                <a:ea typeface="+mn-ea"/>
                <a:cs typeface="+mn-cs"/>
              </a:rPr>
              <a:t>gegen Bestechungsgeldforderung und -annahme, den Unternehmen dabei helfen können, Korruptionsrisiken zu mindern, die ein Unternehmen allein nicht mindern kann.</a:t>
            </a:r>
            <a:endParaRPr lang="de-DE" sz="1200" kern="1200" dirty="0">
              <a:solidFill>
                <a:schemeClr val="tx1"/>
              </a:solidFill>
              <a:effectLst/>
              <a:latin typeface="+mn-lt"/>
              <a:ea typeface="+mn-ea"/>
              <a:cs typeface="+mn-cs"/>
            </a:endParaRPr>
          </a:p>
          <a:p>
            <a:pPr marL="0" lvl="0" indent="0" algn="just">
              <a:lnSpc>
                <a:spcPts val="1300"/>
              </a:lnSpc>
              <a:spcBef>
                <a:spcPts val="600"/>
              </a:spcBef>
              <a:spcAft>
                <a:spcPts val="600"/>
              </a:spcAft>
              <a:buFont typeface="+mj-lt"/>
              <a:buNone/>
            </a:pPr>
            <a:endParaRPr lang="de-D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12</a:t>
            </a:fld>
            <a:endParaRPr lang="en-US"/>
          </a:p>
        </p:txBody>
      </p:sp>
    </p:spTree>
    <p:extLst>
      <p:ext uri="{BB962C8B-B14F-4D97-AF65-F5344CB8AC3E}">
        <p14:creationId xmlns:p14="http://schemas.microsoft.com/office/powerpoint/2010/main" val="384550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VIII: </a:t>
            </a: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Verbraucherinteressen</a:t>
            </a: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AT" sz="1200" kern="1200" dirty="0">
                <a:solidFill>
                  <a:schemeClr val="tx1"/>
                </a:solidFill>
                <a:effectLst/>
                <a:latin typeface="+mn-lt"/>
                <a:ea typeface="+mn-ea"/>
                <a:cs typeface="+mn-cs"/>
              </a:rPr>
              <a:t>In diesem Kapitel werden Unternehmen aufgefordert, sich an faire Geschäfts-, Marketing- und Werbepraktiken zu halten und dafür zu sorgen, dass ihre Waren und Dienstleistungen keine nachteiligen Auswirkungen auf Verbraucherinnen und Verbraucher haben. Zu den wichtigsten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wie wichtig es ist, dass Unternehmen Maßnahmen ergreifen, um </a:t>
            </a:r>
            <a:r>
              <a:rPr lang="de-AT" sz="1200" b="1" kern="1200" dirty="0">
                <a:solidFill>
                  <a:schemeClr val="tx1"/>
                </a:solidFill>
                <a:effectLst/>
                <a:latin typeface="+mn-lt"/>
                <a:ea typeface="+mn-ea"/>
                <a:cs typeface="+mn-cs"/>
              </a:rPr>
              <a:t>Risiken des elektronischen Geschäftsverkehrs </a:t>
            </a:r>
            <a:r>
              <a:rPr lang="de-AT" sz="1200" kern="1200" dirty="0">
                <a:solidFill>
                  <a:schemeClr val="tx1"/>
                </a:solidFill>
                <a:effectLst/>
                <a:latin typeface="+mn-lt"/>
                <a:ea typeface="+mn-ea"/>
                <a:cs typeface="+mn-cs"/>
              </a:rPr>
              <a:t>zu verringern, damit das Schutzniveau im elektronischen Geschäftsverkehr nicht geringer ist als bei traditionelleren Formen des Handels, auch in Bezug auf Sicherheit und Schutz der Privatsphäre;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alle </a:t>
            </a:r>
            <a:r>
              <a:rPr lang="de-AT" sz="1200" b="1" kern="1200" dirty="0">
                <a:solidFill>
                  <a:schemeClr val="tx1"/>
                </a:solidFill>
                <a:effectLst/>
                <a:latin typeface="+mn-lt"/>
                <a:ea typeface="+mn-ea"/>
                <a:cs typeface="+mn-cs"/>
              </a:rPr>
              <a:t>nachhaltigkeitsbezogenen Aussagen von Unternehmen über ihre Produkte </a:t>
            </a:r>
            <a:r>
              <a:rPr lang="de-AT" sz="1200" kern="1200" dirty="0">
                <a:solidFill>
                  <a:schemeClr val="tx1"/>
                </a:solidFill>
                <a:effectLst/>
                <a:latin typeface="+mn-lt"/>
                <a:ea typeface="+mn-ea"/>
                <a:cs typeface="+mn-cs"/>
              </a:rPr>
              <a:t>oder Dienstleistungen auf entsprechenden Belegen und gegebenenfalls auf geeigneten Tests und Überprüfungen beruhen sollten, einschließlich Informationen über die Energieeffizienz und den Grad der Wiederverwertbarkeit, Langlebigkeit und Reparierbarkeit von Produkten, die Nachhaltigkeitsattribute von Finanzprodukten und -dienstleistungen oder, z. B. im Falle von Nahrungsmitteln, Informationen über landwirtschaftliche Praktiken oder Nährwerteigenschaften.</a:t>
            </a:r>
            <a:endParaRPr lang="de-DE" sz="1200" kern="1200" dirty="0">
              <a:solidFill>
                <a:schemeClr val="tx1"/>
              </a:solidFill>
              <a:effectLst/>
              <a:latin typeface="+mn-lt"/>
              <a:ea typeface="+mn-ea"/>
              <a:cs typeface="+mn-cs"/>
            </a:endParaRPr>
          </a:p>
          <a:p>
            <a:pPr marL="342900" lvl="0" indent="-342900" algn="just">
              <a:lnSpc>
                <a:spcPts val="1300"/>
              </a:lnSpc>
              <a:spcBef>
                <a:spcPts val="600"/>
              </a:spcBef>
              <a:spcAft>
                <a:spcPts val="600"/>
              </a:spcAft>
              <a:buFont typeface="+mj-lt"/>
              <a:buAutoNum type="alphaLcPeriod"/>
            </a:pPr>
            <a:endParaRPr lang="de-D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13</a:t>
            </a:fld>
            <a:endParaRPr lang="en-US"/>
          </a:p>
        </p:txBody>
      </p:sp>
    </p:spTree>
    <p:extLst>
      <p:ext uri="{BB962C8B-B14F-4D97-AF65-F5344CB8AC3E}">
        <p14:creationId xmlns:p14="http://schemas.microsoft.com/office/powerpoint/2010/main" val="81052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IX: </a:t>
            </a: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Wissenschaft</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Technologie</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und Innovation</a:t>
            </a:r>
          </a:p>
          <a:p>
            <a:pPr marL="0" lvl="0" indent="0" algn="just">
              <a:lnSpc>
                <a:spcPts val="1300"/>
              </a:lnSpc>
              <a:spcBef>
                <a:spcPts val="600"/>
              </a:spcBef>
              <a:spcAft>
                <a:spcPts val="600"/>
              </a:spcAft>
              <a:buFont typeface="+mj-lt"/>
              <a:buNone/>
            </a:pPr>
            <a:endParaRPr lang="de-D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AT" sz="1200" kern="1200" dirty="0">
                <a:solidFill>
                  <a:schemeClr val="tx1"/>
                </a:solidFill>
                <a:effectLst/>
                <a:latin typeface="+mn-lt"/>
                <a:ea typeface="+mn-ea"/>
                <a:cs typeface="+mn-cs"/>
              </a:rPr>
              <a:t>In diesem Kapitel wird davon ausgegangen, dass Unternehmen eine Sorgfaltsprüfung durchführen, um negative Effekte im Zusammenhang mit der Entwicklung, der Finanzierung, dem Verkauf, der Lizenzierung, dem Handel und der Nutzung von Technologie, einschließlich der Erhebung und Nutzung von Daten, sowie im Zusammenhang mit wissenschaftlicher Forschung und Innovation zu bewerten und zu beseitigen. Zu den wichtigsten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eine </a:t>
            </a:r>
            <a:r>
              <a:rPr lang="de-AT" sz="1200" b="1" kern="1200" dirty="0">
                <a:solidFill>
                  <a:schemeClr val="tx1"/>
                </a:solidFill>
                <a:effectLst/>
                <a:latin typeface="+mn-lt"/>
                <a:ea typeface="+mn-ea"/>
                <a:cs typeface="+mn-cs"/>
              </a:rPr>
              <a:t>risikoabhängige Due-Diligence-Prüfung </a:t>
            </a:r>
            <a:r>
              <a:rPr lang="de-AT" sz="1200" kern="1200" dirty="0">
                <a:solidFill>
                  <a:schemeClr val="tx1"/>
                </a:solidFill>
                <a:effectLst/>
                <a:latin typeface="+mn-lt"/>
                <a:ea typeface="+mn-ea"/>
                <a:cs typeface="+mn-cs"/>
              </a:rPr>
              <a:t>in Bezug auf tatsächliche und potenzielle negative Effekte im Zusammenhang mit Wissenschaft, Technologie und Innovation </a:t>
            </a:r>
            <a:r>
              <a:rPr lang="de-AT" sz="1200" b="1" kern="1200" dirty="0">
                <a:solidFill>
                  <a:schemeClr val="tx1"/>
                </a:solidFill>
                <a:effectLst/>
                <a:latin typeface="+mn-lt"/>
                <a:ea typeface="+mn-ea"/>
                <a:cs typeface="+mn-cs"/>
              </a:rPr>
              <a:t>durchführen </a:t>
            </a:r>
            <a:r>
              <a:rPr lang="de-AT" sz="1200" kern="1200" dirty="0">
                <a:solidFill>
                  <a:schemeClr val="tx1"/>
                </a:solidFill>
                <a:effectLst/>
                <a:latin typeface="+mn-lt"/>
                <a:ea typeface="+mn-ea"/>
                <a:cs typeface="+mn-cs"/>
              </a:rPr>
              <a:t>sollten, einschließlich </a:t>
            </a:r>
            <a:r>
              <a:rPr lang="de-AT" sz="1200" b="1" kern="1200" dirty="0">
                <a:solidFill>
                  <a:schemeClr val="tx1"/>
                </a:solidFill>
                <a:effectLst/>
                <a:latin typeface="+mn-lt"/>
                <a:ea typeface="+mn-ea"/>
                <a:cs typeface="+mn-cs"/>
              </a:rPr>
              <a:t>Entwicklung, Finanzierung, Verkauf, Lizenzierung, Handel und Nutzung von Technologie</a:t>
            </a:r>
            <a:r>
              <a:rPr lang="de-AT" sz="1200" kern="1200" dirty="0">
                <a:solidFill>
                  <a:schemeClr val="tx1"/>
                </a:solidFill>
                <a:effectLst/>
                <a:latin typeface="+mn-lt"/>
                <a:ea typeface="+mn-ea"/>
                <a:cs typeface="+mn-cs"/>
              </a:rPr>
              <a:t>, ebenso einschließlich der Erhebung und Nutzung von Daten, sowie wissenschaftlicher Forschung und Innovation;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Feststellung, dass in den Leitsätzen unter </a:t>
            </a:r>
            <a:r>
              <a:rPr lang="de-AT" sz="1200" b="1" kern="1200" dirty="0">
                <a:solidFill>
                  <a:schemeClr val="tx1"/>
                </a:solidFill>
                <a:effectLst/>
                <a:latin typeface="+mn-lt"/>
                <a:ea typeface="+mn-ea"/>
                <a:cs typeface="+mn-cs"/>
              </a:rPr>
              <a:t>Wissenschaft </a:t>
            </a:r>
            <a:r>
              <a:rPr lang="de-AT" sz="1200" kern="1200" dirty="0">
                <a:solidFill>
                  <a:schemeClr val="tx1"/>
                </a:solidFill>
                <a:effectLst/>
                <a:latin typeface="+mn-lt"/>
                <a:ea typeface="+mn-ea"/>
                <a:cs typeface="+mn-cs"/>
              </a:rPr>
              <a:t>u.a. Forschung und Erforschung zu verstehen sind. Unter Technologie sind digitale Technologie, nicht-digitale Technologie und digitale Dienste sowie digitale Ökosysteme, die deren Entwicklung und Nutzung erleichtern, zu verstehen. Unter </a:t>
            </a:r>
            <a:r>
              <a:rPr lang="de-AT" sz="1200" b="1" kern="1200" dirty="0">
                <a:solidFill>
                  <a:schemeClr val="tx1"/>
                </a:solidFill>
                <a:effectLst/>
                <a:latin typeface="+mn-lt"/>
                <a:ea typeface="+mn-ea"/>
                <a:cs typeface="+mn-cs"/>
              </a:rPr>
              <a:t>Innovation </a:t>
            </a:r>
            <a:r>
              <a:rPr lang="de-AT" sz="1200" kern="1200" dirty="0">
                <a:solidFill>
                  <a:schemeClr val="tx1"/>
                </a:solidFill>
                <a:effectLst/>
                <a:latin typeface="+mn-lt"/>
                <a:ea typeface="+mn-ea"/>
                <a:cs typeface="+mn-cs"/>
              </a:rPr>
              <a:t>ist der Prozess der Entwicklung eines neuen oder verbesserten Produkts, einer Dienstleistung oder eines Verfahrens mit der Absicht, es potenziellen Nutzerinnen und Nutzer zur Verfügung zu stellen oder es im Unternehmen einzusetzen, zu verstehen. Unter </a:t>
            </a:r>
            <a:r>
              <a:rPr lang="de-AT" sz="1200" b="1" kern="1200" dirty="0">
                <a:solidFill>
                  <a:schemeClr val="tx1"/>
                </a:solidFill>
                <a:effectLst/>
                <a:latin typeface="+mn-lt"/>
                <a:ea typeface="+mn-ea"/>
                <a:cs typeface="+mn-cs"/>
              </a:rPr>
              <a:t>Daten </a:t>
            </a:r>
            <a:r>
              <a:rPr lang="de-AT" sz="1200" kern="1200" dirty="0">
                <a:solidFill>
                  <a:schemeClr val="tx1"/>
                </a:solidFill>
                <a:effectLst/>
                <a:latin typeface="+mn-lt"/>
                <a:ea typeface="+mn-ea"/>
                <a:cs typeface="+mn-cs"/>
              </a:rPr>
              <a:t>sind</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aufgezeichnete Informationen in strukturierten oder unstrukturierten Formaten, einschließlich Text, Bild, Ton und Video, zu verstehen;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Feststellung, dass die Sorgfaltsprüfung </a:t>
            </a:r>
            <a:r>
              <a:rPr lang="de-AT" sz="1200" b="1" kern="1200" dirty="0">
                <a:solidFill>
                  <a:schemeClr val="tx1"/>
                </a:solidFill>
                <a:effectLst/>
                <a:latin typeface="+mn-lt"/>
                <a:ea typeface="+mn-ea"/>
                <a:cs typeface="+mn-cs"/>
              </a:rPr>
              <a:t>bekannte oder vernünftigerweise vorhersehbare Umstände im Zusammenhang mit der sachgemäßen Verwendung des Produkts oder der Dienstleistung </a:t>
            </a:r>
            <a:r>
              <a:rPr lang="de-AT" sz="1200" kern="1200" dirty="0">
                <a:solidFill>
                  <a:schemeClr val="tx1"/>
                </a:solidFill>
                <a:effectLst/>
                <a:latin typeface="+mn-lt"/>
                <a:ea typeface="+mn-ea"/>
                <a:cs typeface="+mn-cs"/>
              </a:rPr>
              <a:t>oder Bedingungen für eine vernünftigerweise vorhersehbare unsachgemäße Verwendung oder einen Missbrauch, die jeweils negative Folgen haben können, berücksichtigen sollte;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Hinwirken auf die Einführung einer </a:t>
            </a:r>
            <a:r>
              <a:rPr lang="de-AT" sz="1200" b="1" kern="1200" dirty="0">
                <a:solidFill>
                  <a:schemeClr val="tx1"/>
                </a:solidFill>
                <a:effectLst/>
                <a:latin typeface="+mn-lt"/>
                <a:ea typeface="+mn-ea"/>
                <a:cs typeface="+mn-cs"/>
              </a:rPr>
              <a:t>verantwortungsvollen Data-</a:t>
            </a:r>
            <a:r>
              <a:rPr lang="de-AT" sz="1200" b="1" kern="1200" dirty="0" err="1">
                <a:solidFill>
                  <a:schemeClr val="tx1"/>
                </a:solidFill>
                <a:effectLst/>
                <a:latin typeface="+mn-lt"/>
                <a:ea typeface="+mn-ea"/>
                <a:cs typeface="+mn-cs"/>
              </a:rPr>
              <a:t>Governance</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über den gesamten Datenwertschöpfungszyklus hinweg, einschließlich Verhaltenskodizes, ethischer Grundsätze, Regeln zu Manipulation und Nötigung von Verbraucherinnen und Verbraucher sowie Normen zum Schutz der Privatsphäre und des Datenschutzes;</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Hinwirken auf</a:t>
            </a:r>
            <a:r>
              <a:rPr lang="de-AT" sz="1200" b="1" kern="1200" dirty="0">
                <a:solidFill>
                  <a:schemeClr val="tx1"/>
                </a:solidFill>
                <a:effectLst/>
                <a:latin typeface="+mn-lt"/>
                <a:ea typeface="+mn-ea"/>
                <a:cs typeface="+mn-cs"/>
              </a:rPr>
              <a:t> Transfer und Verbreitung von Technologien durch Unternehmen </a:t>
            </a:r>
            <a:r>
              <a:rPr lang="de-AT" sz="1200" kern="1200" dirty="0">
                <a:solidFill>
                  <a:schemeClr val="tx1"/>
                </a:solidFill>
                <a:effectLst/>
                <a:latin typeface="+mn-lt"/>
                <a:ea typeface="+mn-ea"/>
                <a:cs typeface="+mn-cs"/>
              </a:rPr>
              <a:t>zu freiwilligen, sicheren und einvernehmlich festgelegten Bedingungen unter gebührender Berücksichtigung des Schutzes der Rechte an geistigem Eigentum, der Vertraulichkeitsverpflichtungen, des Schutzes der Privatsphäre, des Schutzes personenbezogener Daten, der Ausfuhrkontrolle und der Grundsätze der Nichtdiskriminierung;</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darum bemüht sein sollten, Situationen zu erkennen, in denen bestimmte Akteurinnen und Akteure versuchen könnten, vom Technologietransfer zu profitieren, um </a:t>
            </a:r>
            <a:r>
              <a:rPr lang="de-AT" sz="1200" b="1" kern="1200" dirty="0">
                <a:solidFill>
                  <a:schemeClr val="tx1"/>
                </a:solidFill>
                <a:effectLst/>
                <a:latin typeface="+mn-lt"/>
                <a:ea typeface="+mn-ea"/>
                <a:cs typeface="+mn-cs"/>
              </a:rPr>
              <a:t>zivile Technologien zu missbrauchen;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Feststellung, dass Unternehmen </a:t>
            </a:r>
            <a:r>
              <a:rPr lang="de-AT" sz="1200" b="1" kern="1200" dirty="0">
                <a:solidFill>
                  <a:schemeClr val="tx1"/>
                </a:solidFill>
                <a:effectLst/>
                <a:latin typeface="+mn-lt"/>
                <a:ea typeface="+mn-ea"/>
                <a:cs typeface="+mn-cs"/>
              </a:rPr>
              <a:t>das digitale Sicherheitsrisikomanagement </a:t>
            </a:r>
            <a:r>
              <a:rPr lang="de-AT" sz="1200" kern="1200" dirty="0">
                <a:solidFill>
                  <a:schemeClr val="tx1"/>
                </a:solidFill>
                <a:effectLst/>
                <a:latin typeface="+mn-lt"/>
                <a:ea typeface="+mn-ea"/>
                <a:cs typeface="+mn-cs"/>
              </a:rPr>
              <a:t>in einer Weise </a:t>
            </a:r>
            <a:r>
              <a:rPr lang="de-AT" sz="1200" b="1" kern="1200" dirty="0">
                <a:solidFill>
                  <a:schemeClr val="tx1"/>
                </a:solidFill>
                <a:effectLst/>
                <a:latin typeface="+mn-lt"/>
                <a:ea typeface="+mn-ea"/>
                <a:cs typeface="+mn-cs"/>
              </a:rPr>
              <a:t>durchführen </a:t>
            </a:r>
            <a:r>
              <a:rPr lang="de-AT" sz="1200" kern="1200" dirty="0">
                <a:solidFill>
                  <a:schemeClr val="tx1"/>
                </a:solidFill>
                <a:effectLst/>
                <a:latin typeface="+mn-lt"/>
                <a:ea typeface="+mn-ea"/>
                <a:cs typeface="+mn-cs"/>
              </a:rPr>
              <a:t>sollten, die mit den anderen Kapiteln der Leitsätze im Einklang steht;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bei allen </a:t>
            </a:r>
            <a:r>
              <a:rPr lang="de-AT" sz="1200" b="1" kern="1200" dirty="0">
                <a:solidFill>
                  <a:schemeClr val="tx1"/>
                </a:solidFill>
                <a:effectLst/>
                <a:latin typeface="+mn-lt"/>
                <a:ea typeface="+mn-ea"/>
                <a:cs typeface="+mn-cs"/>
              </a:rPr>
              <a:t>Aktivitäten, bei denen</a:t>
            </a:r>
            <a:r>
              <a:rPr lang="de-AT" sz="1200" kern="1200" dirty="0">
                <a:solidFill>
                  <a:schemeClr val="tx1"/>
                </a:solidFill>
                <a:effectLst/>
                <a:latin typeface="+mn-lt"/>
                <a:ea typeface="+mn-ea"/>
                <a:cs typeface="+mn-cs"/>
              </a:rPr>
              <a:t> </a:t>
            </a:r>
            <a:r>
              <a:rPr lang="de-AT" sz="1200" b="1" kern="1200" dirty="0">
                <a:solidFill>
                  <a:schemeClr val="tx1"/>
                </a:solidFill>
                <a:effectLst/>
                <a:latin typeface="+mn-lt"/>
                <a:ea typeface="+mn-ea"/>
                <a:cs typeface="+mn-cs"/>
              </a:rPr>
              <a:t>Kinder und Jugendliche </a:t>
            </a:r>
            <a:r>
              <a:rPr lang="de-AT" sz="1200" kern="1200" dirty="0">
                <a:solidFill>
                  <a:schemeClr val="tx1"/>
                </a:solidFill>
                <a:effectLst/>
                <a:latin typeface="+mn-lt"/>
                <a:ea typeface="+mn-ea"/>
                <a:cs typeface="+mn-cs"/>
              </a:rPr>
              <a:t>am digitalen Umfeld beteiligt sind oder sich mit diesem auseinandersetzen, gegebenenfalls das Wohl des Kindes als vorrangige Erwägung berücksichtigen sollten.</a:t>
            </a:r>
            <a:endParaRPr lang="de-DE" sz="1200" kern="1200" dirty="0">
              <a:solidFill>
                <a:schemeClr val="tx1"/>
              </a:solidFill>
              <a:effectLst/>
              <a:latin typeface="+mn-lt"/>
              <a:ea typeface="+mn-ea"/>
              <a:cs typeface="+mn-cs"/>
            </a:endParaRPr>
          </a:p>
          <a:p>
            <a:pPr marL="0" lvl="0" indent="0" algn="just">
              <a:lnSpc>
                <a:spcPts val="1300"/>
              </a:lnSpc>
              <a:spcBef>
                <a:spcPts val="600"/>
              </a:spcBef>
              <a:spcAft>
                <a:spcPts val="600"/>
              </a:spcAft>
              <a:buFont typeface="+mj-lt"/>
              <a:buNone/>
            </a:pPr>
            <a:endParaRPr lang="de-D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de-D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endParaRPr lang="de-D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Bef>
                <a:spcPts val="600"/>
              </a:spcBef>
              <a:spcAft>
                <a:spcPts val="600"/>
              </a:spcAft>
              <a:buFont typeface="+mj-lt"/>
              <a:buAutoNum type="alphaLcPeriod"/>
            </a:pP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14</a:t>
            </a:fld>
            <a:endParaRPr lang="en-US"/>
          </a:p>
        </p:txBody>
      </p:sp>
    </p:spTree>
    <p:extLst>
      <p:ext uri="{BB962C8B-B14F-4D97-AF65-F5344CB8AC3E}">
        <p14:creationId xmlns:p14="http://schemas.microsoft.com/office/powerpoint/2010/main" val="218049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X: </a:t>
            </a: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Wettbewerb</a:t>
            </a: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AT" sz="1200" kern="1200" dirty="0">
                <a:solidFill>
                  <a:schemeClr val="tx1"/>
                </a:solidFill>
                <a:effectLst/>
                <a:latin typeface="+mn-lt"/>
                <a:ea typeface="+mn-ea"/>
                <a:cs typeface="+mn-cs"/>
              </a:rPr>
              <a:t>In diesem Kapitel werden inländische und multinationale Unternehmen aufgefordert, ihre Tätigkeiten im Einklang mit den geltenden Wettbewerbsgesetzen und -vorschriften auszuüben und dabei die Wettbewerbsgesetze aller Länder zu berücksichtigen, in denen die Tätigkeiten wettbewerbswidrige Wirkungen haben könnten. Zu den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glaubwürdige </a:t>
            </a:r>
            <a:r>
              <a:rPr lang="de-AT" sz="1200" b="1" kern="1200" dirty="0">
                <a:solidFill>
                  <a:schemeClr val="tx1"/>
                </a:solidFill>
                <a:effectLst/>
                <a:latin typeface="+mn-lt"/>
                <a:ea typeface="+mn-ea"/>
                <a:cs typeface="+mn-cs"/>
              </a:rPr>
              <a:t>Initiativen für verantwortungsvolles unternehmerisches Handeln </a:t>
            </a:r>
            <a:r>
              <a:rPr lang="de-AT" sz="1200" kern="1200" dirty="0">
                <a:solidFill>
                  <a:schemeClr val="tx1"/>
                </a:solidFill>
                <a:effectLst/>
                <a:latin typeface="+mn-lt"/>
                <a:ea typeface="+mn-ea"/>
                <a:cs typeface="+mn-cs"/>
              </a:rPr>
              <a:t>nicht grundsätzlich im Widerspruch zu den Zielen des Wettbewerbsrechts stehen und dass die Mitarbeit an solchen Initiativen in der Regel keinen Verstoß gegen diese Gesetze darstellt;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Feststellung, dass Unternehmen </a:t>
            </a:r>
            <a:r>
              <a:rPr lang="de-AT" sz="1200" b="1" kern="1200" dirty="0">
                <a:solidFill>
                  <a:schemeClr val="tx1"/>
                </a:solidFill>
                <a:effectLst/>
                <a:latin typeface="+mn-lt"/>
                <a:ea typeface="+mn-ea"/>
                <a:cs typeface="+mn-cs"/>
              </a:rPr>
              <a:t>beim Erwerb von Arbeitseinsatz </a:t>
            </a:r>
            <a:r>
              <a:rPr lang="de-AT" sz="1200" kern="1200" dirty="0">
                <a:solidFill>
                  <a:schemeClr val="tx1"/>
                </a:solidFill>
                <a:effectLst/>
                <a:latin typeface="+mn-lt"/>
                <a:ea typeface="+mn-ea"/>
                <a:cs typeface="+mn-cs"/>
              </a:rPr>
              <a:t>durch Arbeitskräfte in ähnlicher Weise wie beim Erwerb anderer Waren und Dienstleistungen </a:t>
            </a:r>
            <a:r>
              <a:rPr lang="de-AT" sz="1200" b="1" kern="1200" dirty="0">
                <a:solidFill>
                  <a:schemeClr val="tx1"/>
                </a:solidFill>
                <a:effectLst/>
                <a:latin typeface="+mn-lt"/>
                <a:ea typeface="+mn-ea"/>
                <a:cs typeface="+mn-cs"/>
              </a:rPr>
              <a:t>dem Wettbewerbsrecht unterliegen</a:t>
            </a:r>
            <a:r>
              <a:rPr lang="de-AT" sz="1200" kern="1200" dirty="0">
                <a:solidFill>
                  <a:schemeClr val="tx1"/>
                </a:solidFill>
                <a:effectLst/>
                <a:latin typeface="+mn-lt"/>
                <a:ea typeface="+mn-ea"/>
                <a:cs typeface="+mn-cs"/>
              </a:rPr>
              <a:t> können, und dass Unternehmen in solchen Fällen dafür sorgen sollten, dass sie bei ihrer Einstellungs- und Beschäftigungspolitik sowie bei der Planung von Zusammenschlüssen und Übernahmen die geltenden Gesetze einhalten.</a:t>
            </a:r>
            <a:endParaRPr lang="de-DE" sz="1200" kern="1200" dirty="0">
              <a:solidFill>
                <a:schemeClr val="tx1"/>
              </a:solidFill>
              <a:effectLst/>
              <a:latin typeface="+mn-lt"/>
              <a:ea typeface="+mn-ea"/>
              <a:cs typeface="+mn-cs"/>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15</a:t>
            </a:fld>
            <a:endParaRPr lang="en-US"/>
          </a:p>
        </p:txBody>
      </p:sp>
    </p:spTree>
    <p:extLst>
      <p:ext uri="{BB962C8B-B14F-4D97-AF65-F5344CB8AC3E}">
        <p14:creationId xmlns:p14="http://schemas.microsoft.com/office/powerpoint/2010/main" val="305411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Kapitel</a:t>
            </a:r>
            <a:r>
              <a:rPr lang="en-US" b="1" dirty="0"/>
              <a:t> XI: </a:t>
            </a:r>
            <a:r>
              <a:rPr lang="en-US" b="1" dirty="0" err="1"/>
              <a:t>Besteuerung</a:t>
            </a:r>
            <a:endParaRPr lang="en-US" b="1" dirty="0"/>
          </a:p>
          <a:p>
            <a:endParaRPr lang="en-US" dirty="0"/>
          </a:p>
          <a:p>
            <a:r>
              <a:rPr lang="de-AT" sz="1200" kern="1200" dirty="0">
                <a:solidFill>
                  <a:schemeClr val="tx1"/>
                </a:solidFill>
                <a:effectLst/>
                <a:latin typeface="+mn-lt"/>
                <a:ea typeface="+mn-ea"/>
                <a:cs typeface="+mn-cs"/>
              </a:rPr>
              <a:t>Dieses Kapitel fordert Unternehmen auf, dem Buchstaben und dem Geist der Steuergesetze und </a:t>
            </a:r>
            <a:br>
              <a:rPr lang="de-AT" sz="1200" kern="1200" dirty="0">
                <a:solidFill>
                  <a:schemeClr val="tx1"/>
                </a:solidFill>
                <a:effectLst/>
                <a:latin typeface="+mn-lt"/>
                <a:ea typeface="+mn-ea"/>
                <a:cs typeface="+mn-cs"/>
              </a:rPr>
            </a:br>
            <a:r>
              <a:rPr lang="de-AT" sz="1200" kern="1200" dirty="0">
                <a:solidFill>
                  <a:schemeClr val="tx1"/>
                </a:solidFill>
                <a:effectLst/>
                <a:latin typeface="+mn-lt"/>
                <a:ea typeface="+mn-ea"/>
                <a:cs typeface="+mn-cs"/>
              </a:rPr>
              <a:t>-vorschriften der Länder, in denen sie ihre Geschäftstätigkeit ausüben, gerecht zu werden und die Steuern pünktlich zu entrichten. Zu den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transparenzbezogenen Bestimmungen des </a:t>
            </a:r>
            <a:r>
              <a:rPr lang="de-AT" sz="1200" b="1" kern="1200" dirty="0">
                <a:solidFill>
                  <a:schemeClr val="tx1"/>
                </a:solidFill>
                <a:effectLst/>
                <a:latin typeface="+mn-lt"/>
                <a:ea typeface="+mn-ea"/>
                <a:cs typeface="+mn-cs"/>
              </a:rPr>
              <a:t>OECD/G20-Projekts Inklusiver Rahmen gegen Gewinnverkürzung und Gewinnverlagerung </a:t>
            </a:r>
            <a:r>
              <a:rPr lang="de-AT" sz="1200" kern="1200" dirty="0">
                <a:solidFill>
                  <a:schemeClr val="tx1"/>
                </a:solidFill>
                <a:effectLst/>
                <a:latin typeface="+mn-lt"/>
                <a:ea typeface="+mn-ea"/>
                <a:cs typeface="+mn-cs"/>
              </a:rPr>
              <a:t>(Inclusive Framework on Base Erosion and Profit </a:t>
            </a:r>
            <a:r>
              <a:rPr lang="de-AT" sz="1200" kern="1200" dirty="0" err="1">
                <a:solidFill>
                  <a:schemeClr val="tx1"/>
                </a:solidFill>
                <a:effectLst/>
                <a:latin typeface="+mn-lt"/>
                <a:ea typeface="+mn-ea"/>
                <a:cs typeface="+mn-cs"/>
              </a:rPr>
              <a:t>Shifting</a:t>
            </a:r>
            <a:r>
              <a:rPr lang="de-AT" sz="1200" kern="1200" dirty="0">
                <a:solidFill>
                  <a:schemeClr val="tx1"/>
                </a:solidFill>
                <a:effectLst/>
                <a:latin typeface="+mn-lt"/>
                <a:ea typeface="+mn-ea"/>
                <a:cs typeface="+mn-cs"/>
              </a:rPr>
              <a:t> – BEPS);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Berücksichtigung der Aktualisierungen der </a:t>
            </a:r>
            <a:r>
              <a:rPr lang="de-AT" sz="1200" b="1" kern="1200" dirty="0">
                <a:solidFill>
                  <a:schemeClr val="tx1"/>
                </a:solidFill>
                <a:effectLst/>
                <a:latin typeface="+mn-lt"/>
                <a:ea typeface="+mn-ea"/>
                <a:cs typeface="+mn-cs"/>
              </a:rPr>
              <a:t>Verrechnungspreisleitlinien </a:t>
            </a:r>
            <a:r>
              <a:rPr lang="de-AT" sz="1200" kern="1200" dirty="0">
                <a:solidFill>
                  <a:schemeClr val="tx1"/>
                </a:solidFill>
                <a:effectLst/>
                <a:latin typeface="+mn-lt"/>
                <a:ea typeface="+mn-ea"/>
                <a:cs typeface="+mn-cs"/>
              </a:rPr>
              <a:t>und Hinweis auf die Bedeutung des Übereinkommens zur Umsetzung </a:t>
            </a:r>
            <a:r>
              <a:rPr lang="de-AT" sz="1200" kern="1200" dirty="0" err="1">
                <a:solidFill>
                  <a:schemeClr val="tx1"/>
                </a:solidFill>
                <a:effectLst/>
                <a:latin typeface="+mn-lt"/>
                <a:ea typeface="+mn-ea"/>
                <a:cs typeface="+mn-cs"/>
              </a:rPr>
              <a:t>steuerabkommensbezogener</a:t>
            </a:r>
            <a:r>
              <a:rPr lang="de-AT" sz="1200" kern="1200" dirty="0">
                <a:solidFill>
                  <a:schemeClr val="tx1"/>
                </a:solidFill>
                <a:effectLst/>
                <a:latin typeface="+mn-lt"/>
                <a:ea typeface="+mn-ea"/>
                <a:cs typeface="+mn-cs"/>
              </a:rPr>
              <a:t> Maßnahmen zur Verhinderung der Gewinnverkürzung und Gewinnverlagerung (Multilateral Convention </a:t>
            </a:r>
            <a:r>
              <a:rPr lang="de-AT" sz="1200" kern="1200" dirty="0" err="1">
                <a:solidFill>
                  <a:schemeClr val="tx1"/>
                </a:solidFill>
                <a:effectLst/>
                <a:latin typeface="+mn-lt"/>
                <a:ea typeface="+mn-ea"/>
                <a:cs typeface="+mn-cs"/>
              </a:rPr>
              <a:t>to</a:t>
            </a:r>
            <a:r>
              <a:rPr lang="de-AT" sz="1200" kern="1200" dirty="0">
                <a:solidFill>
                  <a:schemeClr val="tx1"/>
                </a:solidFill>
                <a:effectLst/>
                <a:latin typeface="+mn-lt"/>
                <a:ea typeface="+mn-ea"/>
                <a:cs typeface="+mn-cs"/>
              </a:rPr>
              <a:t> Implement </a:t>
            </a:r>
            <a:r>
              <a:rPr lang="de-AT" sz="1200" kern="1200" dirty="0" err="1">
                <a:solidFill>
                  <a:schemeClr val="tx1"/>
                </a:solidFill>
                <a:effectLst/>
                <a:latin typeface="+mn-lt"/>
                <a:ea typeface="+mn-ea"/>
                <a:cs typeface="+mn-cs"/>
              </a:rPr>
              <a:t>Tax</a:t>
            </a:r>
            <a:r>
              <a:rPr lang="de-AT" sz="1200" kern="1200" dirty="0">
                <a:solidFill>
                  <a:schemeClr val="tx1"/>
                </a:solidFill>
                <a:effectLst/>
                <a:latin typeface="+mn-lt"/>
                <a:ea typeface="+mn-ea"/>
                <a:cs typeface="+mn-cs"/>
              </a:rPr>
              <a:t> Treaty-</a:t>
            </a:r>
            <a:r>
              <a:rPr lang="de-AT" sz="1200" kern="1200" dirty="0" err="1">
                <a:solidFill>
                  <a:schemeClr val="tx1"/>
                </a:solidFill>
                <a:effectLst/>
                <a:latin typeface="+mn-lt"/>
                <a:ea typeface="+mn-ea"/>
                <a:cs typeface="+mn-cs"/>
              </a:rPr>
              <a:t>Related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Measures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to</a:t>
            </a:r>
            <a:r>
              <a:rPr lang="de-AT" sz="1200" kern="1200" dirty="0">
                <a:solidFill>
                  <a:schemeClr val="tx1"/>
                </a:solidFill>
                <a:effectLst/>
                <a:latin typeface="+mn-lt"/>
                <a:ea typeface="+mn-ea"/>
                <a:cs typeface="+mn-cs"/>
              </a:rPr>
              <a:t> Prevent Base Erosion and Profit </a:t>
            </a:r>
            <a:r>
              <a:rPr lang="de-AT" sz="1200" kern="1200" dirty="0" err="1">
                <a:solidFill>
                  <a:schemeClr val="tx1"/>
                </a:solidFill>
                <a:effectLst/>
                <a:latin typeface="+mn-lt"/>
                <a:ea typeface="+mn-ea"/>
                <a:cs typeface="+mn-cs"/>
              </a:rPr>
              <a:t>Shifting</a:t>
            </a:r>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16</a:t>
            </a:fld>
            <a:endParaRPr lang="en-US"/>
          </a:p>
        </p:txBody>
      </p:sp>
    </p:spTree>
    <p:extLst>
      <p:ext uri="{BB962C8B-B14F-4D97-AF65-F5344CB8AC3E}">
        <p14:creationId xmlns:p14="http://schemas.microsoft.com/office/powerpoint/2010/main" val="8541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Nationale Kontaktstellen </a:t>
            </a:r>
            <a:r>
              <a:rPr lang="de-AT" sz="1200" kern="1200" dirty="0">
                <a:solidFill>
                  <a:schemeClr val="tx1"/>
                </a:solidFill>
                <a:effectLst/>
                <a:latin typeface="+mn-lt"/>
                <a:ea typeface="+mn-ea"/>
                <a:cs typeface="+mn-cs"/>
              </a:rPr>
              <a:t>(NKS) sind von den Regierungen eingerichtete Stellen. Sie haben ein zweifaches Mandat: Sie sollen die OECD-Leitsätze und damit zusammenhängende OECD-Leitfäden zur Erfüllung der Sorgfaltspflicht fördern und Beschwerdefälle (sogenannte "besondere Fälle") als außergerichtlicher Beschwerdemechanismus bearbeiten. </a:t>
            </a:r>
            <a:r>
              <a:rPr lang="de-AT" sz="1200" b="1" kern="1200" dirty="0">
                <a:solidFill>
                  <a:schemeClr val="tx1"/>
                </a:solidFill>
                <a:effectLst/>
                <a:latin typeface="+mn-lt"/>
                <a:ea typeface="+mn-ea"/>
                <a:cs typeface="+mn-cs"/>
              </a:rPr>
              <a:t>Alle 51 Teilnehmerländer </a:t>
            </a:r>
            <a:r>
              <a:rPr lang="de-AT" sz="1200" kern="1200" dirty="0">
                <a:solidFill>
                  <a:schemeClr val="tx1"/>
                </a:solidFill>
                <a:effectLst/>
                <a:latin typeface="+mn-lt"/>
                <a:ea typeface="+mn-ea"/>
                <a:cs typeface="+mn-cs"/>
              </a:rPr>
              <a:t>sind verpflichtet, eine NKS einzurichten. Die Leitsätze sind nach wie vor das einzige internationale Instrument für verantwortungsvolles unternehmerisches Handeln, das einen nationalen Umsetzungsmechanismus vorsieht.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37CF0676-D282-42BC-BCA7-F81A82DEF4C2}" type="slidenum">
              <a:rPr lang="en-US" smtClean="0"/>
              <a:t>17</a:t>
            </a:fld>
            <a:endParaRPr lang="en-US"/>
          </a:p>
        </p:txBody>
      </p:sp>
    </p:spTree>
    <p:extLst>
      <p:ext uri="{BB962C8B-B14F-4D97-AF65-F5344CB8AC3E}">
        <p14:creationId xmlns:p14="http://schemas.microsoft.com/office/powerpoint/2010/main" val="161279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a:solidFill>
                  <a:schemeClr val="tx1"/>
                </a:solidFill>
                <a:effectLst/>
                <a:latin typeface="+mn-lt"/>
                <a:ea typeface="+mn-ea"/>
                <a:cs typeface="+mn-cs"/>
              </a:rPr>
              <a:t>Für die NKS gelten der Beschluss [</a:t>
            </a:r>
            <a:r>
              <a:rPr lang="de-AT" sz="1200" u="sng" kern="1200" dirty="0">
                <a:solidFill>
                  <a:schemeClr val="tx1"/>
                </a:solidFill>
                <a:effectLst/>
                <a:latin typeface="+mn-lt"/>
                <a:ea typeface="+mn-ea"/>
                <a:cs typeface="+mn-cs"/>
                <a:hlinkClick r:id="rId3"/>
              </a:rPr>
              <a:t>OECD/LEGAL/0307</a:t>
            </a:r>
            <a:r>
              <a:rPr lang="de-AT" sz="1200" kern="1200" dirty="0">
                <a:solidFill>
                  <a:schemeClr val="tx1"/>
                </a:solidFill>
                <a:effectLst/>
                <a:latin typeface="+mn-lt"/>
                <a:ea typeface="+mn-ea"/>
                <a:cs typeface="+mn-cs"/>
              </a:rPr>
              <a:t>], die dem Beschluss beigefügten Verfahrenstechnische Anleitungen und die Erläuterungen zu diesen Verfahrenstechnischen Anleitungen. Mit den Aktualisierungen sollen </a:t>
            </a:r>
            <a:r>
              <a:rPr lang="de-AT" sz="1200" b="1" kern="1200" dirty="0">
                <a:solidFill>
                  <a:schemeClr val="tx1"/>
                </a:solidFill>
                <a:effectLst/>
                <a:latin typeface="+mn-lt"/>
                <a:ea typeface="+mn-ea"/>
                <a:cs typeface="+mn-cs"/>
              </a:rPr>
              <a:t>drei Hauptziele </a:t>
            </a:r>
            <a:r>
              <a:rPr lang="de-AT" sz="1200" kern="1200" dirty="0">
                <a:solidFill>
                  <a:schemeClr val="tx1"/>
                </a:solidFill>
                <a:effectLst/>
                <a:latin typeface="+mn-lt"/>
                <a:ea typeface="+mn-ea"/>
                <a:cs typeface="+mn-cs"/>
              </a:rPr>
              <a:t>erreicht werden:</a:t>
            </a:r>
            <a:br>
              <a:rPr lang="de-AT" sz="1200" kern="1200" dirty="0">
                <a:solidFill>
                  <a:schemeClr val="tx1"/>
                </a:solidFill>
                <a:effectLst/>
                <a:latin typeface="+mn-lt"/>
                <a:ea typeface="+mn-ea"/>
                <a:cs typeface="+mn-cs"/>
              </a:rPr>
            </a:b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Verbesserung der funktionalen Äquivalenz im NKS-Netzwerk</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hinsichtlich des NKS-Mandats und Stärkung der NKS-Befugnisse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Sicherstellung eines effektiven und effizienten Vorgehens bei Beschwerdefällen</a:t>
            </a:r>
            <a:endParaRPr lang="de-DE" sz="1200" kern="1200" dirty="0">
              <a:solidFill>
                <a:schemeClr val="tx1"/>
              </a:solidFill>
              <a:effectLst/>
              <a:latin typeface="+mn-lt"/>
              <a:ea typeface="+mn-ea"/>
              <a:cs typeface="+mn-cs"/>
            </a:endParaRPr>
          </a:p>
          <a:p>
            <a:pPr marL="0" lvl="0" indent="0" algn="just">
              <a:lnSpc>
                <a:spcPts val="1300"/>
              </a:lnSpc>
              <a:spcAft>
                <a:spcPts val="300"/>
              </a:spcAft>
              <a:buClr>
                <a:srgbClr val="4E81BD"/>
              </a:buClr>
              <a:buFont typeface="Symbol" panose="05050102010706020507" pitchFamily="18" charset="2"/>
              <a:buNone/>
            </a:pPr>
            <a:endParaRPr lang="en-GB" sz="1800" b="1" dirty="0">
              <a:solidFill>
                <a:srgbClr val="000000"/>
              </a:solidFill>
              <a:effectLst/>
              <a:latin typeface="Arial" panose="020B060402020202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r>
              <a:rPr lang="en-GB" sz="1200" b="1" dirty="0" err="1">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Verbesserung</a:t>
            </a: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 der </a:t>
            </a:r>
            <a:r>
              <a:rPr lang="en-GB" sz="1200" b="1" dirty="0" err="1">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funktionalen</a:t>
            </a:r>
            <a:r>
              <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 </a:t>
            </a:r>
            <a:r>
              <a:rPr lang="en-GB" sz="1200" b="1" dirty="0" err="1">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rPr>
              <a:t>Äquivalenz</a:t>
            </a:r>
            <a:endParaRPr lang="en-GB" sz="1200" b="1" dirty="0">
              <a:solidFill>
                <a:srgbClr val="4E81BD"/>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marL="171450" lvl="0" indent="-171450">
              <a:buFont typeface="Arial" panose="020B0604020202020204" pitchFamily="34" charset="0"/>
              <a:buChar char="•"/>
            </a:pPr>
            <a:r>
              <a:rPr lang="de-AT" sz="1200" b="1" kern="1200" dirty="0">
                <a:solidFill>
                  <a:schemeClr val="tx1"/>
                </a:solidFill>
                <a:effectLst/>
                <a:latin typeface="+mn-lt"/>
                <a:ea typeface="+mn-ea"/>
                <a:cs typeface="+mn-cs"/>
              </a:rPr>
              <a:t>Definition der funktionalen Äquivalenz </a:t>
            </a:r>
            <a:r>
              <a:rPr lang="de-AT" sz="1200" kern="1200" dirty="0">
                <a:solidFill>
                  <a:schemeClr val="tx1"/>
                </a:solidFill>
                <a:effectLst/>
                <a:latin typeface="+mn-lt"/>
                <a:ea typeface="+mn-ea"/>
                <a:cs typeface="+mn-cs"/>
              </a:rPr>
              <a:t>Nationaler Kontaktstellen, d.h. gleichwertiger Grad an Effektivität in der Arbeit der NKS durch Erfüllung sogenannter </a:t>
            </a:r>
            <a:r>
              <a:rPr lang="de-AT" sz="1200" b="1" kern="1200" dirty="0">
                <a:solidFill>
                  <a:schemeClr val="tx1"/>
                </a:solidFill>
                <a:effectLst/>
                <a:latin typeface="+mn-lt"/>
                <a:ea typeface="+mn-ea"/>
                <a:cs typeface="+mn-cs"/>
              </a:rPr>
              <a:t>Effektivitätskriterien:</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Sichtbarkeit</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Zugänglichkeit</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Transparenz</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Rechenschaftspflicht</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Unparteilichkeit und Gerechtigkeit</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Berechenbarkeit</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Vereinbarkeit mit den Leitsätzen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Strengere Anforderungen an die Teilnehmerstaaten, ihre NKS so mit </a:t>
            </a:r>
            <a:r>
              <a:rPr lang="de-AT" sz="1200" b="1" kern="1200" dirty="0">
                <a:solidFill>
                  <a:schemeClr val="tx1"/>
                </a:solidFill>
                <a:effectLst/>
                <a:latin typeface="+mn-lt"/>
                <a:ea typeface="+mn-ea"/>
                <a:cs typeface="+mn-cs"/>
              </a:rPr>
              <a:t>personellen und finanziellen Ressourcen auszustatten</a:t>
            </a:r>
            <a:r>
              <a:rPr lang="de-AT" sz="1200" kern="1200" dirty="0">
                <a:solidFill>
                  <a:schemeClr val="tx1"/>
                </a:solidFill>
                <a:effectLst/>
                <a:latin typeface="+mn-lt"/>
                <a:ea typeface="+mn-ea"/>
                <a:cs typeface="+mn-cs"/>
              </a:rPr>
              <a:t>, dass diese ihre Aufgaben in einer Weise erfüllen können, die den zentralen Effektivitätskriterien unter Berücksichtigung interner Haushaltskapazitäten und -praktiken in vollem Umfang entspricht; und die Empfehlung, den NKS solche Ressourcen gegebenenfalls als Teil eines </a:t>
            </a:r>
            <a:r>
              <a:rPr lang="de-AT" sz="1200" b="1" kern="1200" dirty="0">
                <a:solidFill>
                  <a:schemeClr val="tx1"/>
                </a:solidFill>
                <a:effectLst/>
                <a:latin typeface="+mn-lt"/>
                <a:ea typeface="+mn-ea"/>
                <a:cs typeface="+mn-cs"/>
              </a:rPr>
              <a:t>eigenen Haushaltstitels </a:t>
            </a:r>
            <a:r>
              <a:rPr lang="de-AT" sz="1200" kern="1200" dirty="0">
                <a:solidFill>
                  <a:schemeClr val="tx1"/>
                </a:solidFill>
                <a:effectLst/>
                <a:latin typeface="+mn-lt"/>
                <a:ea typeface="+mn-ea"/>
                <a:cs typeface="+mn-cs"/>
              </a:rPr>
              <a:t>zur Verfügung zu stellen;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Neue Bestimmungen zur </a:t>
            </a:r>
            <a:r>
              <a:rPr lang="de-AT" sz="1200" b="1" kern="1200" dirty="0">
                <a:solidFill>
                  <a:schemeClr val="tx1"/>
                </a:solidFill>
                <a:effectLst/>
                <a:latin typeface="+mn-lt"/>
                <a:ea typeface="+mn-ea"/>
                <a:cs typeface="+mn-cs"/>
              </a:rPr>
              <a:t>Stärkung des Vertrauens der Stakeholder </a:t>
            </a:r>
            <a:r>
              <a:rPr lang="de-AT" sz="1200" kern="1200" dirty="0">
                <a:solidFill>
                  <a:schemeClr val="tx1"/>
                </a:solidFill>
                <a:effectLst/>
                <a:latin typeface="+mn-lt"/>
                <a:ea typeface="+mn-ea"/>
                <a:cs typeface="+mn-cs"/>
              </a:rPr>
              <a:t>in die NKS, einschließlich einer Erwartungshaltung, konstruktive Beziehungen aufzubauen und zu pflegen und mit den Interessengruppen in Verbindung zu treten, sowie die Empfehlung, Vertreterinnen und Vertreter der Stakeholder in </a:t>
            </a:r>
            <a:r>
              <a:rPr lang="de-AT" sz="1200" b="1" kern="1200" dirty="0">
                <a:solidFill>
                  <a:schemeClr val="tx1"/>
                </a:solidFill>
                <a:effectLst/>
                <a:latin typeface="+mn-lt"/>
                <a:ea typeface="+mn-ea"/>
                <a:cs typeface="+mn-cs"/>
              </a:rPr>
              <a:t>Beratungs- oder Aufsichtsgremien </a:t>
            </a:r>
            <a:r>
              <a:rPr lang="de-AT" sz="1200" kern="1200" dirty="0">
                <a:solidFill>
                  <a:schemeClr val="tx1"/>
                </a:solidFill>
                <a:effectLst/>
                <a:latin typeface="+mn-lt"/>
                <a:ea typeface="+mn-ea"/>
                <a:cs typeface="+mn-cs"/>
              </a:rPr>
              <a:t>einzubeziehen, wo dies zur Unterstützung der NKS bei ihren Aufgaben sinnvoll ist;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Schaffung eines Mechanismus, der es dem Investitionsausschuss ermöglicht, Empfehlungen an einen Teilnehmerstaat zu richten, dessen </a:t>
            </a:r>
            <a:r>
              <a:rPr lang="de-AT" sz="1200" b="1" kern="1200" dirty="0">
                <a:solidFill>
                  <a:schemeClr val="tx1"/>
                </a:solidFill>
                <a:effectLst/>
                <a:latin typeface="+mn-lt"/>
                <a:ea typeface="+mn-ea"/>
                <a:cs typeface="+mn-cs"/>
              </a:rPr>
              <a:t>NKS offensichtlich nicht im Einklang mit den Verfahrenstechnischen Anleitungen tätig ist</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Ersetzung des derzeitigen Systems der freiwilligen NKS-Peer-Reviews durch </a:t>
            </a:r>
            <a:r>
              <a:rPr lang="de-AT" sz="1200" b="1" kern="1200" dirty="0">
                <a:solidFill>
                  <a:schemeClr val="tx1"/>
                </a:solidFill>
                <a:effectLst/>
                <a:latin typeface="+mn-lt"/>
                <a:ea typeface="+mn-ea"/>
                <a:cs typeface="+mn-cs"/>
              </a:rPr>
              <a:t>obligatorische regelmäßige Peer-Reviews</a:t>
            </a:r>
            <a:r>
              <a:rPr lang="de-AT" sz="1200" kern="1200" dirty="0">
                <a:solidFill>
                  <a:schemeClr val="tx1"/>
                </a:solidFill>
                <a:effectLst/>
                <a:latin typeface="+mn-lt"/>
                <a:ea typeface="+mn-ea"/>
                <a:cs typeface="+mn-cs"/>
              </a:rPr>
              <a:t>, vorbehaltlich der von der Arbeitsgruppe für verantwortungsvolles unternehmerisches Handeln zu beschließenden Modalitäten für diese Peer Reviews.</a:t>
            </a:r>
            <a:endParaRPr lang="de-DE" sz="1200" kern="1200" dirty="0">
              <a:solidFill>
                <a:schemeClr val="tx1"/>
              </a:solidFill>
              <a:effectLst/>
              <a:latin typeface="+mn-lt"/>
              <a:ea typeface="+mn-ea"/>
              <a:cs typeface="+mn-cs"/>
            </a:endParaRPr>
          </a:p>
          <a:p>
            <a:pPr marL="342900" lvl="0" indent="-342900" algn="just">
              <a:lnSpc>
                <a:spcPts val="1300"/>
              </a:lnSpc>
              <a:spcBef>
                <a:spcPts val="600"/>
              </a:spcBef>
              <a:spcAft>
                <a:spcPts val="600"/>
              </a:spcAft>
              <a:buFont typeface="+mj-lt"/>
              <a:buAutoNum type="alphaLcPeriod"/>
            </a:pPr>
            <a:endParaRPr lang="de-DE"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100" b="1" dirty="0">
              <a:solidFill>
                <a:srgbClr val="000000"/>
              </a:solidFill>
              <a:effectLst/>
              <a:latin typeface="Arial Narrow" panose="020B0606020202030204" pitchFamily="34" charset="0"/>
              <a:ea typeface="Dotum" panose="020B0600000101010101" pitchFamily="34" charset="-127"/>
              <a:cs typeface="Times New Roman" panose="02020603050405020304" pitchFamily="18" charset="0"/>
            </a:endParaRPr>
          </a:p>
          <a:p>
            <a:pPr marL="0" lvl="0" indent="0" algn="just">
              <a:lnSpc>
                <a:spcPts val="1300"/>
              </a:lnSpc>
              <a:spcAft>
                <a:spcPts val="300"/>
              </a:spcAft>
              <a:buClr>
                <a:srgbClr val="4E81BD"/>
              </a:buClr>
              <a:buFont typeface="Symbol" panose="05050102010706020507" pitchFamily="18" charset="2"/>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18</a:t>
            </a:fld>
            <a:endParaRPr lang="en-US"/>
          </a:p>
        </p:txBody>
      </p:sp>
    </p:spTree>
    <p:extLst>
      <p:ext uri="{BB962C8B-B14F-4D97-AF65-F5344CB8AC3E}">
        <p14:creationId xmlns:p14="http://schemas.microsoft.com/office/powerpoint/2010/main" val="381464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des NKS-Mandats in Bezug auf Beschwerdefälle als das eines </a:t>
            </a:r>
            <a:r>
              <a:rPr lang="de-AT" sz="1200" b="1" kern="1200" dirty="0">
                <a:solidFill>
                  <a:schemeClr val="tx1"/>
                </a:solidFill>
                <a:effectLst/>
                <a:latin typeface="+mn-lt"/>
                <a:ea typeface="+mn-ea"/>
                <a:cs typeface="+mn-cs"/>
              </a:rPr>
              <a:t>außergerichtlichen Beschwerdemechanismus </a:t>
            </a:r>
            <a:r>
              <a:rPr lang="de-AT" sz="1200" kern="1200" dirty="0">
                <a:solidFill>
                  <a:schemeClr val="tx1"/>
                </a:solidFill>
                <a:effectLst/>
                <a:latin typeface="+mn-lt"/>
                <a:ea typeface="+mn-ea"/>
                <a:cs typeface="+mn-cs"/>
              </a:rPr>
              <a:t>und Stärkung der NKS-Befugnisse zur Erfüllung dieses Mandats durch Hinzufügung von Bestimmungen:</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Es wird empfohlen, dass die NKS </a:t>
            </a:r>
            <a:r>
              <a:rPr lang="de-AT" sz="1200" b="1" kern="1200" dirty="0">
                <a:solidFill>
                  <a:schemeClr val="tx1"/>
                </a:solidFill>
                <a:effectLst/>
                <a:latin typeface="+mn-lt"/>
                <a:ea typeface="+mn-ea"/>
                <a:cs typeface="+mn-cs"/>
              </a:rPr>
              <a:t>Empfehlungen aussprechen</a:t>
            </a:r>
            <a:r>
              <a:rPr lang="de-AT" sz="1200" kern="1200" dirty="0">
                <a:solidFill>
                  <a:schemeClr val="tx1"/>
                </a:solidFill>
                <a:effectLst/>
                <a:latin typeface="+mn-lt"/>
                <a:ea typeface="+mn-ea"/>
                <a:cs typeface="+mn-cs"/>
              </a:rPr>
              <a:t>, wenn die Parteien keine Einigung erzielt haben;</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Es wird empfohlen, dass die NKS die Umsetzung der Empfehlungen oder gegebenenfalls die Umsetzung der von den Parteien erzielten Vereinbarung nach</a:t>
            </a:r>
            <a:r>
              <a:rPr lang="de-AT" sz="1200" b="1" kern="1200" dirty="0">
                <a:solidFill>
                  <a:schemeClr val="tx1"/>
                </a:solidFill>
                <a:effectLst/>
                <a:latin typeface="+mn-lt"/>
                <a:ea typeface="+mn-ea"/>
                <a:cs typeface="+mn-cs"/>
              </a:rPr>
              <a:t>verfolgen (Follow-Up) </a:t>
            </a:r>
            <a:r>
              <a:rPr lang="de-AT" sz="1200" kern="1200" dirty="0">
                <a:solidFill>
                  <a:schemeClr val="tx1"/>
                </a:solidFill>
                <a:effectLst/>
                <a:latin typeface="+mn-lt"/>
                <a:ea typeface="+mn-ea"/>
                <a:cs typeface="+mn-cs"/>
              </a:rPr>
              <a:t>und </a:t>
            </a:r>
            <a:r>
              <a:rPr lang="de-AT" sz="1200" b="1" kern="1200" dirty="0">
                <a:solidFill>
                  <a:schemeClr val="tx1"/>
                </a:solidFill>
                <a:effectLst/>
                <a:latin typeface="+mn-lt"/>
                <a:ea typeface="+mn-ea"/>
                <a:cs typeface="+mn-cs"/>
              </a:rPr>
              <a:t>eine Erklärung zu diesem Follow-Up veröffentlichen</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Es wird klargestellt, dass die NKS nach eigenem Ermessen in ihrer abschließenden Erklärung zu der Frage, ob das Unternehmen die Leitsätze eingehalten hat, Stellung nehmen können, sofern dies nach geltendem Recht und nationalen NKS-Verfahrensleitfäden zulässig ist. </a:t>
            </a:r>
            <a:endParaRPr lang="de-D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de-AT" sz="1200" kern="1200" dirty="0">
                <a:solidFill>
                  <a:schemeClr val="tx1"/>
                </a:solidFill>
                <a:effectLst/>
                <a:latin typeface="+mn-lt"/>
                <a:ea typeface="+mn-ea"/>
                <a:cs typeface="+mn-cs"/>
              </a:rPr>
              <a:t>Es wird klargestellt, dass die NKS gegebenenfalls relevante Regierungsstellen über das </a:t>
            </a:r>
            <a:r>
              <a:rPr lang="de-AT" sz="1200" b="1" kern="1200" dirty="0">
                <a:solidFill>
                  <a:schemeClr val="tx1"/>
                </a:solidFill>
                <a:effectLst/>
                <a:latin typeface="+mn-lt"/>
                <a:ea typeface="+mn-ea"/>
                <a:cs typeface="+mn-cs"/>
              </a:rPr>
              <a:t>gutgläubige Engagement </a:t>
            </a:r>
            <a:r>
              <a:rPr lang="de-AT" sz="1200" kern="1200" dirty="0">
                <a:solidFill>
                  <a:schemeClr val="tx1"/>
                </a:solidFill>
                <a:effectLst/>
                <a:latin typeface="+mn-lt"/>
                <a:ea typeface="+mn-ea"/>
                <a:cs typeface="+mn-cs"/>
              </a:rPr>
              <a:t>der Parteien bzw. das Fehlen eines solchen unterrichten kann.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Hinzufügung der Möglichkeit für die NKS, die Bemühungen ihrer Regierung zur Entwicklung, Umsetzung und Förderung von Politikkohärenz </a:t>
            </a:r>
            <a:r>
              <a:rPr lang="de-AT" sz="1200" b="1" kern="1200" dirty="0">
                <a:solidFill>
                  <a:schemeClr val="tx1"/>
                </a:solidFill>
                <a:effectLst/>
                <a:latin typeface="+mn-lt"/>
                <a:ea typeface="+mn-ea"/>
                <a:cs typeface="+mn-cs"/>
              </a:rPr>
              <a:t>im Bereich verantwortungsvolles unternehmerisches Handeln</a:t>
            </a:r>
            <a:r>
              <a:rPr lang="de-AT" sz="1200" kern="1200" dirty="0">
                <a:solidFill>
                  <a:schemeClr val="tx1"/>
                </a:solidFill>
                <a:effectLst/>
                <a:latin typeface="+mn-lt"/>
                <a:ea typeface="+mn-ea"/>
                <a:cs typeface="+mn-cs"/>
              </a:rPr>
              <a:t> zu unterstützen;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Neue Formulierungen zur Stärkung der </a:t>
            </a:r>
            <a:r>
              <a:rPr lang="de-AT" sz="1200" b="1" kern="1200" dirty="0">
                <a:solidFill>
                  <a:schemeClr val="tx1"/>
                </a:solidFill>
                <a:effectLst/>
                <a:latin typeface="+mn-lt"/>
                <a:ea typeface="+mn-ea"/>
                <a:cs typeface="+mn-cs"/>
              </a:rPr>
              <a:t>Rolle der NKS bei der Förderung der Beachtung der Leitsätze</a:t>
            </a:r>
            <a:r>
              <a:rPr lang="de-AT" sz="1200" kern="1200" dirty="0">
                <a:solidFill>
                  <a:schemeClr val="tx1"/>
                </a:solidFill>
                <a:effectLst/>
                <a:latin typeface="+mn-lt"/>
                <a:ea typeface="+mn-ea"/>
                <a:cs typeface="+mn-cs"/>
              </a:rPr>
              <a:t>, einschließlich einer Empfehlung, auch die </a:t>
            </a:r>
            <a:r>
              <a:rPr lang="de-AT" sz="1200" b="1" kern="1200" dirty="0">
                <a:solidFill>
                  <a:schemeClr val="tx1"/>
                </a:solidFill>
                <a:effectLst/>
                <a:latin typeface="+mn-lt"/>
                <a:ea typeface="+mn-ea"/>
                <a:cs typeface="+mn-cs"/>
              </a:rPr>
              <a:t>OECD-Leitfäden zur Erfüllung der Sorgfaltspflicht  </a:t>
            </a:r>
            <a:r>
              <a:rPr lang="de-AT" sz="1200" kern="1200" dirty="0">
                <a:solidFill>
                  <a:schemeClr val="tx1"/>
                </a:solidFill>
                <a:effectLst/>
                <a:latin typeface="+mn-lt"/>
                <a:ea typeface="+mn-ea"/>
                <a:cs typeface="+mn-cs"/>
              </a:rPr>
              <a:t>sowie ihr eigenes Mandat und ihre eigenen Aktivitäten zu bewerben.</a:t>
            </a:r>
            <a:endParaRPr lang="de-DE" sz="1200" kern="1200" dirty="0">
              <a:solidFill>
                <a:schemeClr val="tx1"/>
              </a:solidFill>
              <a:effectLst/>
              <a:latin typeface="+mn-lt"/>
              <a:ea typeface="+mn-ea"/>
              <a:cs typeface="+mn-cs"/>
            </a:endParaRPr>
          </a:p>
          <a:p>
            <a:pPr marL="0" lvl="0" indent="0" algn="just">
              <a:lnSpc>
                <a:spcPts val="1300"/>
              </a:lnSpc>
              <a:spcBef>
                <a:spcPts val="600"/>
              </a:spcBef>
              <a:spcAft>
                <a:spcPts val="600"/>
              </a:spcAft>
              <a:buFont typeface="+mj-lt"/>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19</a:t>
            </a:fld>
            <a:endParaRPr lang="en-US"/>
          </a:p>
        </p:txBody>
      </p:sp>
    </p:spTree>
    <p:extLst>
      <p:ext uri="{BB962C8B-B14F-4D97-AF65-F5344CB8AC3E}">
        <p14:creationId xmlns:p14="http://schemas.microsoft.com/office/powerpoint/2010/main" val="353473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Was sind die Leitsätze? </a:t>
            </a:r>
            <a:r>
              <a:rPr lang="de-AT" sz="1200" kern="1200" dirty="0">
                <a:solidFill>
                  <a:schemeClr val="tx1"/>
                </a:solidFill>
                <a:effectLst/>
                <a:latin typeface="+mn-lt"/>
                <a:ea typeface="+mn-ea"/>
                <a:cs typeface="+mn-cs"/>
              </a:rPr>
              <a:t>Die OECD-Leitsätze für multinationale Unternehmen zu verantwortungsvollem unternehmerischem Handeln (Leitsätze) sind Empfehlungen, die von den Regierungen gemeinsam an multinationale Unternehmen gerichtet werden, um den Beitrag der Wirtschaft zur nachhaltigen Entwicklung zu erhöhen und die negativen Effekte der Geschäftstätigkeit auf die Menschen, den Planeten und die Gesellschaft zu </a:t>
            </a:r>
            <a:r>
              <a:rPr lang="de-DE" sz="1200" kern="1200" dirty="0">
                <a:solidFill>
                  <a:schemeClr val="tx1"/>
                </a:solidFill>
                <a:effectLst/>
                <a:latin typeface="+mn-lt"/>
                <a:ea typeface="+mn-ea"/>
                <a:cs typeface="+mn-cs"/>
              </a:rPr>
              <a:t>adressieren</a:t>
            </a:r>
            <a:r>
              <a:rPr lang="de-AT" sz="1200" kern="1200" dirty="0">
                <a:solidFill>
                  <a:schemeClr val="tx1"/>
                </a:solidFill>
                <a:effectLst/>
                <a:latin typeface="+mn-lt"/>
                <a:ea typeface="+mn-ea"/>
                <a:cs typeface="+mn-cs"/>
              </a:rPr>
              <a:t>. Die Leitsätze werden durch einen besonderen Umsetzungsmechanismus unterstützt, die sogenannten National Contact Points – Nationale Kontaktstellen (NKS) – die von den Regierungen der Teilnehmerstaaten eingerichtet wurden, um die Wirksamkeit der Leitsätze zu fördern. </a:t>
            </a:r>
          </a:p>
          <a:p>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Was war der Grund für diese Aktualisierung? </a:t>
            </a:r>
            <a:r>
              <a:rPr lang="de-AT" sz="1200" kern="1200" dirty="0">
                <a:solidFill>
                  <a:schemeClr val="tx1"/>
                </a:solidFill>
                <a:effectLst/>
                <a:latin typeface="+mn-lt"/>
                <a:ea typeface="+mn-ea"/>
                <a:cs typeface="+mn-cs"/>
              </a:rPr>
              <a:t>Seit ihrer Einführung im Jahr 1976 wurden die Leitsätze mehrfach aktualisiert, um angesichts des sich wandelnden Umfelds sowie neuer gesellschaftlicher Herausforderungen weiterhin für internationale Unternehmen zweckmäßig zu sein. Mit der im Jahr 2023 durchgeführten Aktualisierung reagieren die Teilnehmerstaaten auf Entwicklungen seit der letzten Aktualisierung im Jahr 2011. Die aktualisierten Leitsätze geben Antworten auf dringende soziale, ökologische und technologische Prioritäten, mit denen Gesellschaften und Unternehmen konfrontiert werden. </a:t>
            </a:r>
          </a:p>
          <a:p>
            <a:endParaRPr lang="de-DE" b="0" i="0" dirty="0">
              <a:solidFill>
                <a:srgbClr val="374151"/>
              </a:solidFill>
              <a:effectLst/>
              <a:latin typeface="Söhne"/>
            </a:endParaRPr>
          </a:p>
          <a:p>
            <a:r>
              <a:rPr lang="de-AT" sz="1200" b="1" kern="1200" dirty="0">
                <a:solidFill>
                  <a:schemeClr val="tx1"/>
                </a:solidFill>
                <a:effectLst/>
                <a:latin typeface="+mn-lt"/>
                <a:ea typeface="+mn-ea"/>
                <a:cs typeface="+mn-cs"/>
              </a:rPr>
              <a:t>Sind die Leitsätze weiterhin freiwillig? </a:t>
            </a:r>
            <a:r>
              <a:rPr lang="de-AT" sz="1200" kern="1200" dirty="0">
                <a:solidFill>
                  <a:schemeClr val="tx1"/>
                </a:solidFill>
                <a:effectLst/>
                <a:latin typeface="+mn-lt"/>
                <a:ea typeface="+mn-ea"/>
                <a:cs typeface="+mn-cs"/>
              </a:rPr>
              <a:t>Die Leitsätze enthalten freiwillige Grundsätze und Standards für verantwortungsvolles unternehmerisches Handeln, die mit den geltenden Gesetzen und international anerkannten Normen im Einklang stehen. Die in den Leitsätzen behandelten Themen können Gegenstand nationalen Rechts und internationaler Verpflichtungen sein. Die Leitsätze erläutern Empfehlungen für </a:t>
            </a:r>
            <a:r>
              <a:rPr lang="de-DE" sz="1200" kern="1200" dirty="0">
                <a:solidFill>
                  <a:schemeClr val="tx1"/>
                </a:solidFill>
                <a:effectLst/>
                <a:latin typeface="+mn-lt"/>
                <a:ea typeface="+mn-ea"/>
                <a:cs typeface="+mn-cs"/>
              </a:rPr>
              <a:t>verantwortungsvolles</a:t>
            </a:r>
            <a:r>
              <a:rPr lang="de-AT" sz="1200" kern="1200" dirty="0">
                <a:solidFill>
                  <a:schemeClr val="tx1"/>
                </a:solidFill>
                <a:effectLst/>
                <a:latin typeface="+mn-lt"/>
                <a:ea typeface="+mn-ea"/>
                <a:cs typeface="+mn-cs"/>
              </a:rPr>
              <a:t> unternehmerisches Handeln, die über das hinausgehen können, wozu Unternehmen gesetzlich verpflichtet sind. Die Empfehlung der Regierungen zur Einhaltung der Leitsätze durch Unternehmen unterscheidet sich von Fragen der rechtlichen Haftung und Durchsetzung.</a:t>
            </a:r>
          </a:p>
          <a:p>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Stehen die Leitsätze weiterhin im Einklang mit anderen internationalen Instrumenten? </a:t>
            </a:r>
            <a:r>
              <a:rPr lang="de-AT" sz="1200" kern="1200" dirty="0">
                <a:solidFill>
                  <a:schemeClr val="tx1"/>
                </a:solidFill>
                <a:effectLst/>
                <a:latin typeface="+mn-lt"/>
                <a:ea typeface="+mn-ea"/>
                <a:cs typeface="+mn-cs"/>
              </a:rPr>
              <a:t>Ja. Nach wie vor stehen die aktualisierten Leitsätze im </a:t>
            </a:r>
            <a:r>
              <a:rPr lang="de-DE" sz="1200" kern="1200" dirty="0">
                <a:solidFill>
                  <a:schemeClr val="tx1"/>
                </a:solidFill>
                <a:effectLst/>
                <a:latin typeface="+mn-lt"/>
                <a:ea typeface="+mn-ea"/>
                <a:cs typeface="+mn-cs"/>
              </a:rPr>
              <a:t>Einklang</a:t>
            </a:r>
            <a:r>
              <a:rPr lang="de-AT" sz="1200" kern="1200" dirty="0">
                <a:solidFill>
                  <a:schemeClr val="tx1"/>
                </a:solidFill>
                <a:effectLst/>
                <a:latin typeface="+mn-lt"/>
                <a:ea typeface="+mn-ea"/>
                <a:cs typeface="+mn-cs"/>
              </a:rPr>
              <a:t> mit den Leitprinzipien der Vereinten Nationen für Wirtschaft und Menschenrechte und der Dreigliedrigen Erklärung der Internationalen Arbeitsorganisation (IAO) und ergänzen diese. </a:t>
            </a:r>
          </a:p>
          <a:p>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Wann treten die aktualisierten Leitsätze in Kraft? </a:t>
            </a:r>
            <a:r>
              <a:rPr lang="de-AT" sz="1200" kern="1200" dirty="0">
                <a:solidFill>
                  <a:schemeClr val="tx1"/>
                </a:solidFill>
                <a:effectLst/>
                <a:latin typeface="+mn-lt"/>
                <a:ea typeface="+mn-ea"/>
                <a:cs typeface="+mn-cs"/>
              </a:rPr>
              <a:t>Die aktualisierten Leitsätze sowie der Beschluss traten am 8. Juni 2023 anlässlich des OECD-</a:t>
            </a:r>
            <a:r>
              <a:rPr lang="de-DE" sz="1200" kern="1200" dirty="0">
                <a:solidFill>
                  <a:schemeClr val="tx1"/>
                </a:solidFill>
                <a:effectLst/>
                <a:latin typeface="+mn-lt"/>
                <a:ea typeface="+mn-ea"/>
                <a:cs typeface="+mn-cs"/>
              </a:rPr>
              <a:t>Ministerratstreffens</a:t>
            </a:r>
            <a:r>
              <a:rPr lang="de-AT" sz="1200" kern="1200" dirty="0">
                <a:solidFill>
                  <a:schemeClr val="tx1"/>
                </a:solidFill>
                <a:effectLst/>
                <a:latin typeface="+mn-lt"/>
                <a:ea typeface="+mn-ea"/>
                <a:cs typeface="+mn-cs"/>
              </a:rPr>
              <a:t> 2023 in Kraft.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a:t>
            </a:fld>
            <a:endParaRPr lang="en-US"/>
          </a:p>
        </p:txBody>
      </p:sp>
    </p:spTree>
    <p:extLst>
      <p:ext uri="{BB962C8B-B14F-4D97-AF65-F5344CB8AC3E}">
        <p14:creationId xmlns:p14="http://schemas.microsoft.com/office/powerpoint/2010/main" val="79120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de-AT" sz="1200" b="1" kern="1200" dirty="0">
                <a:solidFill>
                  <a:schemeClr val="tx1"/>
                </a:solidFill>
                <a:effectLst/>
                <a:latin typeface="+mn-lt"/>
                <a:ea typeface="+mn-ea"/>
                <a:cs typeface="+mn-cs"/>
              </a:rPr>
              <a:t>Sicherstellung einer effizienten und effektiven Bearbeitung von Beschwerdefällen</a:t>
            </a:r>
          </a:p>
          <a:p>
            <a:pPr marL="0" lvl="0" indent="0">
              <a:buFont typeface="Arial" panose="020B0604020202020204" pitchFamily="34" charset="0"/>
              <a:buNone/>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die NKS </a:t>
            </a:r>
            <a:r>
              <a:rPr lang="de-AT" sz="1200" b="1" kern="1200" dirty="0">
                <a:solidFill>
                  <a:schemeClr val="tx1"/>
                </a:solidFill>
                <a:effectLst/>
                <a:latin typeface="+mn-lt"/>
                <a:ea typeface="+mn-ea"/>
                <a:cs typeface="+mn-cs"/>
              </a:rPr>
              <a:t>ihre Verfahrensleitfäden zur Bearbeitung von Beschwerdefällen veröffentlichen</a:t>
            </a:r>
            <a:r>
              <a:rPr lang="de-AT" sz="1200" kern="1200" dirty="0">
                <a:solidFill>
                  <a:schemeClr val="tx1"/>
                </a:solidFill>
                <a:effectLst/>
                <a:latin typeface="+mn-lt"/>
                <a:ea typeface="+mn-ea"/>
                <a:cs typeface="+mn-cs"/>
              </a:rPr>
              <a:t> werden, die mit den Verfahrenstechnischen Anleitungen der OECD-Leitsätze in Einklang stehen, und Empfehlung, ihre Stakeholder bei der Entwicklung dieser Verfahrensleitfäden zu konsultieren;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Im  ersten Verfahrensschritt bei der Bearbeitung von Beschwerden, sollen </a:t>
            </a:r>
            <a:r>
              <a:rPr lang="de-AT" sz="1200" b="1" kern="1200" dirty="0">
                <a:solidFill>
                  <a:schemeClr val="tx1"/>
                </a:solidFill>
                <a:effectLst/>
                <a:latin typeface="+mn-lt"/>
                <a:ea typeface="+mn-ea"/>
                <a:cs typeface="+mn-cs"/>
              </a:rPr>
              <a:t>sich </a:t>
            </a:r>
            <a:r>
              <a:rPr lang="de-AT" sz="1200" kern="1200" dirty="0">
                <a:solidFill>
                  <a:schemeClr val="tx1"/>
                </a:solidFill>
                <a:effectLst/>
                <a:latin typeface="+mn-lt"/>
                <a:ea typeface="+mn-ea"/>
                <a:cs typeface="+mn-cs"/>
              </a:rPr>
              <a:t>mehrere von demselben Fall betroffene NKS </a:t>
            </a:r>
            <a:r>
              <a:rPr lang="de-AT" sz="1200" b="1" kern="1200" dirty="0">
                <a:solidFill>
                  <a:schemeClr val="tx1"/>
                </a:solidFill>
                <a:effectLst/>
                <a:latin typeface="+mn-lt"/>
                <a:ea typeface="+mn-ea"/>
                <a:cs typeface="+mn-cs"/>
              </a:rPr>
              <a:t>nach Treu und Glauben abstimmen, um die federführende NKS und die unterstützenden NKS auszuwählen</a:t>
            </a:r>
            <a:r>
              <a:rPr lang="de-AT" sz="1200" kern="1200" dirty="0">
                <a:solidFill>
                  <a:schemeClr val="tx1"/>
                </a:solidFill>
                <a:effectLst/>
                <a:latin typeface="+mn-lt"/>
                <a:ea typeface="+mn-ea"/>
                <a:cs typeface="+mn-cs"/>
              </a:rPr>
              <a:t>, und Schaffung neuer Modalitäten für diese Koordinierung;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der </a:t>
            </a:r>
            <a:r>
              <a:rPr lang="de-AT" sz="1200" b="1" kern="1200" dirty="0">
                <a:solidFill>
                  <a:schemeClr val="tx1"/>
                </a:solidFill>
                <a:effectLst/>
                <a:latin typeface="+mn-lt"/>
                <a:ea typeface="+mn-ea"/>
                <a:cs typeface="+mn-cs"/>
              </a:rPr>
              <a:t>Kriterien für die erste Evaluierung</a:t>
            </a:r>
            <a:r>
              <a:rPr lang="de-AT" sz="1200" kern="1200" dirty="0">
                <a:solidFill>
                  <a:schemeClr val="tx1"/>
                </a:solidFill>
                <a:effectLst/>
                <a:latin typeface="+mn-lt"/>
                <a:ea typeface="+mn-ea"/>
                <a:cs typeface="+mn-cs"/>
              </a:rPr>
              <a:t>, einschließlich einer Definition des Kriteriums, dass Fragen </a:t>
            </a:r>
            <a:r>
              <a:rPr lang="de-AT" sz="1200" b="1" kern="1200" dirty="0">
                <a:solidFill>
                  <a:schemeClr val="tx1"/>
                </a:solidFill>
                <a:effectLst/>
                <a:latin typeface="+mn-lt"/>
                <a:ea typeface="+mn-ea"/>
                <a:cs typeface="+mn-cs"/>
              </a:rPr>
              <a:t>wesentlich</a:t>
            </a:r>
            <a:r>
              <a:rPr lang="de-AT" sz="1200" kern="1200" dirty="0">
                <a:solidFill>
                  <a:schemeClr val="tx1"/>
                </a:solidFill>
                <a:effectLst/>
                <a:latin typeface="+mn-lt"/>
                <a:ea typeface="+mn-ea"/>
                <a:cs typeface="+mn-cs"/>
              </a:rPr>
              <a:t>, d.h. für die Umsetzung der Leitsätze relevant, und </a:t>
            </a:r>
            <a:r>
              <a:rPr lang="de-AT" sz="1200" b="1" kern="1200" dirty="0">
                <a:solidFill>
                  <a:schemeClr val="tx1"/>
                </a:solidFill>
                <a:effectLst/>
                <a:latin typeface="+mn-lt"/>
                <a:ea typeface="+mn-ea"/>
                <a:cs typeface="+mn-cs"/>
              </a:rPr>
              <a:t>begründet</a:t>
            </a:r>
            <a:r>
              <a:rPr lang="de-AT" sz="1200" kern="1200" dirty="0">
                <a:solidFill>
                  <a:schemeClr val="tx1"/>
                </a:solidFill>
                <a:effectLst/>
                <a:latin typeface="+mn-lt"/>
                <a:ea typeface="+mn-ea"/>
                <a:cs typeface="+mn-cs"/>
              </a:rPr>
              <a:t>, d.h. durch ausreichende und glaubwürdige Informationen gestützt, sein sollten; sowie Klarstellung wie die Auslegung durch die NKS erfolgen soll, ob geltendes Recht und/oder </a:t>
            </a:r>
            <a:r>
              <a:rPr lang="de-AT" sz="1200" b="1" kern="1200" dirty="0">
                <a:solidFill>
                  <a:schemeClr val="tx1"/>
                </a:solidFill>
                <a:effectLst/>
                <a:latin typeface="+mn-lt"/>
                <a:ea typeface="+mn-ea"/>
                <a:cs typeface="+mn-cs"/>
              </a:rPr>
              <a:t>parallele Verfahren </a:t>
            </a:r>
            <a:r>
              <a:rPr lang="de-AT" sz="1200" kern="1200" dirty="0">
                <a:solidFill>
                  <a:schemeClr val="tx1"/>
                </a:solidFill>
                <a:effectLst/>
                <a:latin typeface="+mn-lt"/>
                <a:ea typeface="+mn-ea"/>
                <a:cs typeface="+mn-cs"/>
              </a:rPr>
              <a:t>die Fähigkeit der NKS einschränken, zur Lösung der aufgeworfenen Frage und/oder zur Umsetzung der Leitsätze beizutragen;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Hinzufügung einer Formulierung über die </a:t>
            </a:r>
            <a:r>
              <a:rPr lang="de-AT" sz="1200" b="1" kern="1200" dirty="0">
                <a:solidFill>
                  <a:schemeClr val="tx1"/>
                </a:solidFill>
                <a:effectLst/>
                <a:latin typeface="+mn-lt"/>
                <a:ea typeface="+mn-ea"/>
                <a:cs typeface="+mn-cs"/>
              </a:rPr>
              <a:t>Rolle der NKS bei Vermittlungsdiensten</a:t>
            </a:r>
            <a:r>
              <a:rPr lang="de-AT" sz="1200" kern="1200" dirty="0">
                <a:solidFill>
                  <a:schemeClr val="tx1"/>
                </a:solidFill>
                <a:effectLst/>
                <a:latin typeface="+mn-lt"/>
                <a:ea typeface="+mn-ea"/>
                <a:cs typeface="+mn-cs"/>
              </a:rPr>
              <a:t>, diese  umfasst u.a. Schaffen eines Umfelds für Dialog und eine Einigung zwischen den Parteien basierend auf einer Bereitschaft des Unternehmens, die </a:t>
            </a:r>
            <a:r>
              <a:rPr lang="de-AT" sz="1200" b="1" kern="1200" dirty="0">
                <a:solidFill>
                  <a:schemeClr val="tx1"/>
                </a:solidFill>
                <a:effectLst/>
                <a:latin typeface="+mn-lt"/>
                <a:ea typeface="+mn-ea"/>
                <a:cs typeface="+mn-cs"/>
              </a:rPr>
              <a:t>Umsetzung der Leitsätze in Zukunft </a:t>
            </a:r>
            <a:r>
              <a:rPr lang="de-AT" sz="1200" kern="1200" dirty="0">
                <a:solidFill>
                  <a:schemeClr val="tx1"/>
                </a:solidFill>
                <a:effectLst/>
                <a:latin typeface="+mn-lt"/>
                <a:ea typeface="+mn-ea"/>
                <a:cs typeface="+mn-cs"/>
              </a:rPr>
              <a:t>zu fördern und gegebenenfalls </a:t>
            </a:r>
            <a:r>
              <a:rPr lang="de-AT" sz="1200" b="1" kern="1200" dirty="0">
                <a:solidFill>
                  <a:schemeClr val="tx1"/>
                </a:solidFill>
                <a:effectLst/>
                <a:latin typeface="+mn-lt"/>
                <a:ea typeface="+mn-ea"/>
                <a:cs typeface="+mn-cs"/>
              </a:rPr>
              <a:t>möglicherweise aufgetretene negative Effekte </a:t>
            </a:r>
            <a:r>
              <a:rPr lang="de-AT" sz="1200" kern="1200" dirty="0">
                <a:solidFill>
                  <a:schemeClr val="tx1"/>
                </a:solidFill>
                <a:effectLst/>
                <a:latin typeface="+mn-lt"/>
                <a:ea typeface="+mn-ea"/>
                <a:cs typeface="+mn-cs"/>
              </a:rPr>
              <a:t>im Einklang mit den Leitsätzen zu begegnen;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Verstärkte </a:t>
            </a:r>
            <a:r>
              <a:rPr lang="de-AT" sz="1200" b="1" kern="1200" dirty="0">
                <a:solidFill>
                  <a:schemeClr val="tx1"/>
                </a:solidFill>
                <a:effectLst/>
                <a:latin typeface="+mn-lt"/>
                <a:ea typeface="+mn-ea"/>
                <a:cs typeface="+mn-cs"/>
              </a:rPr>
              <a:t>Betonung der Transparenz </a:t>
            </a:r>
            <a:r>
              <a:rPr lang="de-AT" sz="1200" kern="1200" dirty="0">
                <a:solidFill>
                  <a:schemeClr val="tx1"/>
                </a:solidFill>
                <a:effectLst/>
                <a:latin typeface="+mn-lt"/>
                <a:ea typeface="+mn-ea"/>
                <a:cs typeface="+mn-cs"/>
              </a:rPr>
              <a:t>des Verfahrens für besondere Fälle und Schaffung eines Prozesses, bei dem die von einer Partei zur Verfügung gestellte Informationen gegenüber der anderen Partei geheim gehalten werden können, während gleichzeitig ein gerechtes Verfahren gewahrt bleibt; und Aufnahme von Kriterien dafür, welche Informationen über Beschwerdeverfahren mit Dritten geteilt werden können;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Hinzufügung einer Empfehlung, dass die NKS im Rahmen ihrer Möglichkeiten alle geeigneten Maßnahmen ergreifen sollten, um das </a:t>
            </a:r>
            <a:r>
              <a:rPr lang="de-AT" sz="1200" b="1" kern="1200" dirty="0">
                <a:solidFill>
                  <a:schemeClr val="tx1"/>
                </a:solidFill>
                <a:effectLst/>
                <a:latin typeface="+mn-lt"/>
                <a:ea typeface="+mn-ea"/>
                <a:cs typeface="+mn-cs"/>
              </a:rPr>
              <a:t>Risiko von Repressalien </a:t>
            </a:r>
            <a:r>
              <a:rPr lang="de-AT" sz="1200" kern="1200" dirty="0">
                <a:solidFill>
                  <a:schemeClr val="tx1"/>
                </a:solidFill>
                <a:effectLst/>
                <a:latin typeface="+mn-lt"/>
                <a:ea typeface="+mn-ea"/>
                <a:cs typeface="+mn-cs"/>
              </a:rPr>
              <a:t>gegen Parteien in einem Beschwerdeverfahren zu verringern.</a:t>
            </a:r>
            <a:endParaRPr lang="de-DE" sz="1200" kern="1200" dirty="0">
              <a:solidFill>
                <a:schemeClr val="tx1"/>
              </a:solidFill>
              <a:effectLst/>
              <a:latin typeface="+mn-lt"/>
              <a:ea typeface="+mn-ea"/>
              <a:cs typeface="+mn-cs"/>
            </a:endParaRPr>
          </a:p>
          <a:p>
            <a:pPr marL="0" lvl="0" indent="0" algn="just">
              <a:lnSpc>
                <a:spcPts val="1300"/>
              </a:lnSpc>
              <a:spcBef>
                <a:spcPts val="600"/>
              </a:spcBef>
              <a:spcAft>
                <a:spcPts val="600"/>
              </a:spcAft>
              <a:buFont typeface="+mj-lt"/>
              <a:buNone/>
            </a:pPr>
            <a:endPar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7CF0676-D282-42BC-BCA7-F81A82DEF4C2}" type="slidenum">
              <a:rPr lang="en-US" smtClean="0"/>
              <a:t>20</a:t>
            </a:fld>
            <a:endParaRPr lang="en-US"/>
          </a:p>
        </p:txBody>
      </p:sp>
    </p:spTree>
    <p:extLst>
      <p:ext uri="{BB962C8B-B14F-4D97-AF65-F5344CB8AC3E}">
        <p14:creationId xmlns:p14="http://schemas.microsoft.com/office/powerpoint/2010/main" val="42574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Wurden Änderungen am sechsstufigen Due-Diligence-Prozess vorgenommen? </a:t>
            </a:r>
            <a:r>
              <a:rPr lang="de-AT" sz="1200" kern="1200" dirty="0">
                <a:solidFill>
                  <a:schemeClr val="tx1"/>
                </a:solidFill>
                <a:effectLst/>
                <a:latin typeface="+mn-lt"/>
                <a:ea typeface="+mn-ea"/>
                <a:cs typeface="+mn-cs"/>
              </a:rPr>
              <a:t>Es gibt keine Änderungen am sechsstufigen Due-Diligence-Prozess, der als </a:t>
            </a:r>
            <a:r>
              <a:rPr lang="de-DE" sz="1200" kern="1200" dirty="0">
                <a:solidFill>
                  <a:schemeClr val="tx1"/>
                </a:solidFill>
                <a:effectLst/>
                <a:latin typeface="+mn-lt"/>
                <a:ea typeface="+mn-ea"/>
                <a:cs typeface="+mn-cs"/>
              </a:rPr>
              <a:t>Bezugspunkt</a:t>
            </a:r>
            <a:r>
              <a:rPr lang="de-AT" sz="1200" kern="1200" dirty="0">
                <a:solidFill>
                  <a:schemeClr val="tx1"/>
                </a:solidFill>
                <a:effectLst/>
                <a:latin typeface="+mn-lt"/>
                <a:ea typeface="+mn-ea"/>
                <a:cs typeface="+mn-cs"/>
              </a:rPr>
              <a:t> für Unternehmen weltweit zu verantwortungsvollem unternehmerischem Handeln und die entsprechenden Sorgfaltspflichten gilt. Mit der Aktualisierung wird der sechsstufige Due-Diligence-Prozess nun in allen wesentlichen Kapiteln der Leitsätze, einschließlich des Kapitels über die Offenlegung, besser abgebildet. Darüber hinaus gelten mit der Aktualisierung die allgemeinen Due-Diligence-Empfehlungen der Leitsätze nun auch für das Kapitel Wissenschaft, Technologie und Innovation.    </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3</a:t>
            </a:fld>
            <a:endParaRPr lang="en-US"/>
          </a:p>
        </p:txBody>
      </p:sp>
    </p:spTree>
    <p:extLst>
      <p:ext uri="{BB962C8B-B14F-4D97-AF65-F5344CB8AC3E}">
        <p14:creationId xmlns:p14="http://schemas.microsoft.com/office/powerpoint/2010/main" val="415790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de-AT" sz="1200" b="1" kern="1200" dirty="0">
                <a:solidFill>
                  <a:schemeClr val="tx1"/>
                </a:solidFill>
                <a:effectLst/>
                <a:latin typeface="+mn-lt"/>
                <a:ea typeface="+mn-ea"/>
                <a:cs typeface="+mn-cs"/>
              </a:rPr>
              <a:t>Wie wurde die Aktualisierung durchgeführt? </a:t>
            </a:r>
            <a:r>
              <a:rPr lang="de-AT" sz="1200" kern="1200" dirty="0">
                <a:solidFill>
                  <a:schemeClr val="tx1"/>
                </a:solidFill>
                <a:effectLst/>
                <a:latin typeface="+mn-lt"/>
                <a:ea typeface="+mn-ea"/>
                <a:cs typeface="+mn-cs"/>
              </a:rPr>
              <a:t>Die Aktualisierung wurde von den 51 Teilnehmerstaaten der OECD-Erklärung über internationale Investitionen und multinationale Unternehmen und der Europäischen Union in der OECD-Arbeitsgruppe für verantwortungsvolles unternehmerisches Handeln und dem OECD-Investitionsausschuss vorgenommen. An der Aktualisierung waren die </a:t>
            </a:r>
            <a:r>
              <a:rPr lang="de-DE" sz="1200" kern="1200" dirty="0">
                <a:solidFill>
                  <a:schemeClr val="tx1"/>
                </a:solidFill>
                <a:effectLst/>
                <a:latin typeface="+mn-lt"/>
                <a:ea typeface="+mn-ea"/>
                <a:cs typeface="+mn-cs"/>
              </a:rPr>
              <a:t>institutionellen</a:t>
            </a:r>
            <a:r>
              <a:rPr lang="de-AT" sz="1200" kern="1200" dirty="0">
                <a:solidFill>
                  <a:schemeClr val="tx1"/>
                </a:solidFill>
                <a:effectLst/>
                <a:latin typeface="+mn-lt"/>
                <a:ea typeface="+mn-ea"/>
                <a:cs typeface="+mn-cs"/>
              </a:rPr>
              <a:t> Stakeholder </a:t>
            </a:r>
            <a:r>
              <a:rPr lang="de-AT" sz="1200" i="1" kern="1200" dirty="0">
                <a:solidFill>
                  <a:schemeClr val="tx1"/>
                </a:solidFill>
                <a:effectLst/>
                <a:latin typeface="+mn-lt"/>
                <a:ea typeface="+mn-ea"/>
                <a:cs typeface="+mn-cs"/>
              </a:rPr>
              <a:t>Business at OECD</a:t>
            </a:r>
            <a:r>
              <a:rPr lang="de-AT" sz="1200" kern="1200" dirty="0">
                <a:solidFill>
                  <a:schemeClr val="tx1"/>
                </a:solidFill>
                <a:effectLst/>
                <a:latin typeface="+mn-lt"/>
                <a:ea typeface="+mn-ea"/>
                <a:cs typeface="+mn-cs"/>
              </a:rPr>
              <a:t>, der </a:t>
            </a:r>
            <a:r>
              <a:rPr lang="de-AT" sz="1200" i="1" kern="1200" dirty="0">
                <a:solidFill>
                  <a:schemeClr val="tx1"/>
                </a:solidFill>
                <a:effectLst/>
                <a:latin typeface="+mn-lt"/>
                <a:ea typeface="+mn-ea"/>
                <a:cs typeface="+mn-cs"/>
              </a:rPr>
              <a:t>Beratende Gewerkschaftsausschuss bei der OECD </a:t>
            </a:r>
            <a:r>
              <a:rPr lang="de-AT" sz="1200" kern="1200" dirty="0">
                <a:solidFill>
                  <a:schemeClr val="tx1"/>
                </a:solidFill>
                <a:effectLst/>
                <a:latin typeface="+mn-lt"/>
                <a:ea typeface="+mn-ea"/>
                <a:cs typeface="+mn-cs"/>
              </a:rPr>
              <a:t>und </a:t>
            </a:r>
            <a:r>
              <a:rPr lang="de-AT" sz="1200" i="1" kern="1200" dirty="0">
                <a:solidFill>
                  <a:schemeClr val="tx1"/>
                </a:solidFill>
                <a:effectLst/>
                <a:latin typeface="+mn-lt"/>
                <a:ea typeface="+mn-ea"/>
                <a:cs typeface="+mn-cs"/>
              </a:rPr>
              <a:t>OECD Watch</a:t>
            </a:r>
            <a:r>
              <a:rPr lang="de-AT" sz="1200" kern="1200" dirty="0">
                <a:solidFill>
                  <a:schemeClr val="tx1"/>
                </a:solidFill>
                <a:effectLst/>
                <a:latin typeface="+mn-lt"/>
                <a:ea typeface="+mn-ea"/>
                <a:cs typeface="+mn-cs"/>
              </a:rPr>
              <a:t>, die die Ansichten von Millionen von Unternehmen, Arbeitnehmende und Mitgliedern der Zivilgesellschaft weltweit vertreten, eng eingebunden. Der Prozess umfasste auch zwei öffentliche Konsultationen, die interessierten Stakeholdern aus allen Ländern offenstanden. </a:t>
            </a:r>
            <a:endParaRPr lang="de-DE" sz="1200" kern="1200" dirty="0">
              <a:solidFill>
                <a:schemeClr val="tx1"/>
              </a:solidFill>
              <a:effectLst/>
              <a:latin typeface="+mn-lt"/>
              <a:ea typeface="+mn-ea"/>
              <a:cs typeface="+mn-cs"/>
            </a:endParaRPr>
          </a:p>
          <a:p>
            <a:pPr algn="just" fontAlgn="base">
              <a:defRPr/>
            </a:pPr>
            <a:endParaRPr lang="en-GB" sz="1200" dirty="0">
              <a:effectLst/>
              <a:latin typeface="Arial"/>
              <a:ea typeface="Dotum"/>
              <a:cs typeface="Arial"/>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Arial" panose="020B0604020202020204" pitchFamily="34" charset="0"/>
                <a:ea typeface="Dotum" panose="020B0600000101010101" pitchFamily="34" charset="-127"/>
              </a:rPr>
              <a:t>Die </a:t>
            </a:r>
            <a:r>
              <a:rPr lang="en-GB" sz="1200" dirty="0" err="1">
                <a:solidFill>
                  <a:srgbClr val="000000"/>
                </a:solidFill>
                <a:effectLst/>
                <a:latin typeface="Arial" panose="020B0604020202020204" pitchFamily="34" charset="0"/>
                <a:ea typeface="Dotum" panose="020B0600000101010101" pitchFamily="34" charset="-127"/>
              </a:rPr>
              <a:t>gezielte</a:t>
            </a:r>
            <a:r>
              <a:rPr lang="en-GB" sz="1200" dirty="0">
                <a:solidFill>
                  <a:srgbClr val="000000"/>
                </a:solidFill>
                <a:effectLst/>
                <a:latin typeface="Arial" panose="020B0604020202020204" pitchFamily="34" charset="0"/>
                <a:ea typeface="Dotum" panose="020B0600000101010101" pitchFamily="34" charset="-127"/>
              </a:rPr>
              <a:t> </a:t>
            </a:r>
            <a:r>
              <a:rPr lang="en-GB" sz="1200" dirty="0" err="1">
                <a:solidFill>
                  <a:srgbClr val="000000"/>
                </a:solidFill>
                <a:effectLst/>
                <a:latin typeface="Arial" panose="020B0604020202020204" pitchFamily="34" charset="0"/>
                <a:ea typeface="Dotum" panose="020B0600000101010101" pitchFamily="34" charset="-127"/>
              </a:rPr>
              <a:t>Aktualisierung</a:t>
            </a:r>
            <a:r>
              <a:rPr lang="en-GB" sz="1200" dirty="0">
                <a:solidFill>
                  <a:srgbClr val="000000"/>
                </a:solidFill>
                <a:effectLst/>
                <a:latin typeface="Arial" panose="020B0604020202020204" pitchFamily="34" charset="0"/>
                <a:ea typeface="Dotum" panose="020B0600000101010101" pitchFamily="34" charset="-127"/>
              </a:rPr>
              <a:t> </a:t>
            </a:r>
            <a:r>
              <a:rPr lang="en-GB" sz="1200" dirty="0" err="1">
                <a:solidFill>
                  <a:srgbClr val="000000"/>
                </a:solidFill>
                <a:effectLst/>
                <a:latin typeface="Arial" panose="020B0604020202020204" pitchFamily="34" charset="0"/>
                <a:ea typeface="Dotum" panose="020B0600000101010101" pitchFamily="34" charset="-127"/>
              </a:rPr>
              <a:t>wurde</a:t>
            </a:r>
            <a:r>
              <a:rPr lang="en-GB" sz="1200" dirty="0">
                <a:solidFill>
                  <a:srgbClr val="000000"/>
                </a:solidFill>
                <a:effectLst/>
                <a:latin typeface="Arial" panose="020B0604020202020204" pitchFamily="34" charset="0"/>
                <a:ea typeface="Dotum" panose="020B0600000101010101" pitchFamily="34" charset="-127"/>
              </a:rPr>
              <a:t> </a:t>
            </a:r>
            <a:r>
              <a:rPr lang="en-GB" sz="1200" dirty="0" err="1">
                <a:solidFill>
                  <a:srgbClr val="000000"/>
                </a:solidFill>
                <a:effectLst/>
                <a:latin typeface="Arial" panose="020B0604020202020204" pitchFamily="34" charset="0"/>
                <a:ea typeface="Dotum" panose="020B0600000101010101" pitchFamily="34" charset="-127"/>
              </a:rPr>
              <a:t>entlang</a:t>
            </a:r>
            <a:r>
              <a:rPr lang="en-GB" sz="1200" dirty="0">
                <a:solidFill>
                  <a:srgbClr val="000000"/>
                </a:solidFill>
                <a:effectLst/>
                <a:latin typeface="Arial" panose="020B0604020202020204" pitchFamily="34" charset="0"/>
                <a:ea typeface="Dotum" panose="020B0600000101010101" pitchFamily="34" charset="-127"/>
              </a:rPr>
              <a:t> der </a:t>
            </a:r>
            <a:r>
              <a:rPr lang="en-GB" sz="1200" dirty="0" err="1">
                <a:solidFill>
                  <a:srgbClr val="000000"/>
                </a:solidFill>
                <a:effectLst/>
                <a:latin typeface="Arial" panose="020B0604020202020204" pitchFamily="34" charset="0"/>
                <a:ea typeface="Dotum" panose="020B0600000101010101" pitchFamily="34" charset="-127"/>
              </a:rPr>
              <a:t>gelisteten</a:t>
            </a:r>
            <a:r>
              <a:rPr lang="en-GB" sz="1200" dirty="0">
                <a:solidFill>
                  <a:srgbClr val="000000"/>
                </a:solidFill>
                <a:effectLst/>
                <a:latin typeface="Arial" panose="020B0604020202020204" pitchFamily="34" charset="0"/>
                <a:ea typeface="Dotum" panose="020B0600000101010101" pitchFamily="34" charset="-127"/>
              </a:rPr>
              <a:t> Parameter </a:t>
            </a:r>
            <a:r>
              <a:rPr lang="en-GB" sz="1200" dirty="0" err="1">
                <a:solidFill>
                  <a:srgbClr val="000000"/>
                </a:solidFill>
                <a:effectLst/>
                <a:latin typeface="Arial" panose="020B0604020202020204" pitchFamily="34" charset="0"/>
                <a:ea typeface="Dotum" panose="020B0600000101010101" pitchFamily="34" charset="-127"/>
              </a:rPr>
              <a:t>durchgeführt</a:t>
            </a:r>
            <a:r>
              <a:rPr lang="en-GB" sz="1200" dirty="0">
                <a:solidFill>
                  <a:srgbClr val="000000"/>
                </a:solidFill>
                <a:effectLst/>
                <a:latin typeface="Arial" panose="020B0604020202020204" pitchFamily="34" charset="0"/>
                <a:ea typeface="Dotum" panose="020B0600000101010101" pitchFamily="34" charset="-127"/>
              </a:rPr>
              <a:t>. </a:t>
            </a:r>
            <a:endParaRPr lang="en-US" sz="1200" dirty="0">
              <a:effectLst/>
              <a:latin typeface="Dotum"/>
              <a:ea typeface="Dotum"/>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4</a:t>
            </a:fld>
            <a:endParaRPr lang="en-US"/>
          </a:p>
        </p:txBody>
      </p:sp>
    </p:spTree>
    <p:extLst>
      <p:ext uri="{BB962C8B-B14F-4D97-AF65-F5344CB8AC3E}">
        <p14:creationId xmlns:p14="http://schemas.microsoft.com/office/powerpoint/2010/main" val="321499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b="1" kern="1200" dirty="0">
                <a:solidFill>
                  <a:schemeClr val="tx1"/>
                </a:solidFill>
                <a:effectLst/>
                <a:latin typeface="+mn-lt"/>
                <a:ea typeface="+mn-ea"/>
                <a:cs typeface="+mn-cs"/>
              </a:rPr>
              <a:t>Welche Aktualisierungen wurden vorgenommen? </a:t>
            </a:r>
            <a:r>
              <a:rPr lang="de-AT" sz="1200" kern="1200" dirty="0">
                <a:solidFill>
                  <a:schemeClr val="tx1"/>
                </a:solidFill>
                <a:effectLst/>
                <a:latin typeface="+mn-lt"/>
                <a:ea typeface="+mn-ea"/>
                <a:cs typeface="+mn-cs"/>
              </a:rPr>
              <a:t>Zu den </a:t>
            </a:r>
            <a:r>
              <a:rPr lang="de-DE" sz="1200" kern="1200" dirty="0">
                <a:solidFill>
                  <a:schemeClr val="tx1"/>
                </a:solidFill>
                <a:effectLst/>
                <a:latin typeface="+mn-lt"/>
                <a:ea typeface="+mn-ea"/>
                <a:cs typeface="+mn-cs"/>
              </a:rPr>
              <a:t>wichtigsten</a:t>
            </a:r>
            <a:r>
              <a:rPr lang="de-AT" sz="1200" kern="1200" dirty="0">
                <a:solidFill>
                  <a:schemeClr val="tx1"/>
                </a:solidFill>
                <a:effectLst/>
                <a:latin typeface="+mn-lt"/>
                <a:ea typeface="+mn-ea"/>
                <a:cs typeface="+mn-cs"/>
              </a:rPr>
              <a:t> Aktualisierungen gehören: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Empfehlungen</a:t>
            </a:r>
            <a:r>
              <a:rPr lang="de-AT" sz="1200" kern="1200" dirty="0">
                <a:solidFill>
                  <a:schemeClr val="tx1"/>
                </a:solidFill>
                <a:effectLst/>
                <a:highlight>
                  <a:srgbClr val="FFFF00"/>
                </a:highlight>
                <a:latin typeface="+mn-lt"/>
                <a:ea typeface="+mn-ea"/>
                <a:cs typeface="+mn-cs"/>
              </a:rPr>
              <a:t> für Unternehmen zur Anpassung an international vereinbarte Ziele </a:t>
            </a:r>
            <a:r>
              <a:rPr lang="de-AT" sz="1200" b="1" kern="1200" dirty="0">
                <a:solidFill>
                  <a:schemeClr val="tx1"/>
                </a:solidFill>
                <a:effectLst/>
                <a:highlight>
                  <a:srgbClr val="FFFF00"/>
                </a:highlight>
                <a:latin typeface="+mn-lt"/>
                <a:ea typeface="+mn-ea"/>
                <a:cs typeface="+mn-cs"/>
              </a:rPr>
              <a:t>zum Klimawandel und zur Biodiversität</a:t>
            </a:r>
            <a:r>
              <a:rPr lang="de-AT" sz="1200" kern="1200" dirty="0">
                <a:solidFill>
                  <a:schemeClr val="tx1"/>
                </a:solidFill>
                <a:effectLst/>
                <a:highlight>
                  <a:srgbClr val="FFFF00"/>
                </a:highlight>
                <a:latin typeface="+mn-lt"/>
                <a:ea typeface="+mn-ea"/>
                <a:cs typeface="+mn-cs"/>
              </a:rPr>
              <a:t>;</a:t>
            </a:r>
            <a:r>
              <a:rPr lang="de-AT" sz="1200" b="1" kern="1200" dirty="0">
                <a:solidFill>
                  <a:schemeClr val="tx1"/>
                </a:solidFill>
                <a:effectLst/>
                <a:highlight>
                  <a:srgbClr val="FFFF00"/>
                </a:highlight>
                <a:latin typeface="+mn-lt"/>
                <a:ea typeface="+mn-ea"/>
                <a:cs typeface="+mn-cs"/>
              </a:rPr>
              <a:t> </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Empfehlungen</a:t>
            </a:r>
            <a:r>
              <a:rPr lang="de-AT" sz="1200" kern="1200" dirty="0">
                <a:solidFill>
                  <a:schemeClr val="tx1"/>
                </a:solidFill>
                <a:effectLst/>
                <a:highlight>
                  <a:srgbClr val="FFFF00"/>
                </a:highlight>
                <a:latin typeface="+mn-lt"/>
                <a:ea typeface="+mn-ea"/>
                <a:cs typeface="+mn-cs"/>
              </a:rPr>
              <a:t> für eine risikoabhängige Sorgfaltsprüfung (Due Diligence) bei der Entwicklung, der Finanzierung, dem Verkauf, der Lizenzierung, dem Handel und der Nutzung von </a:t>
            </a:r>
            <a:r>
              <a:rPr lang="de-AT" sz="1200" b="1" kern="1200" dirty="0">
                <a:solidFill>
                  <a:schemeClr val="tx1"/>
                </a:solidFill>
                <a:effectLst/>
                <a:highlight>
                  <a:srgbClr val="FFFF00"/>
                </a:highlight>
                <a:latin typeface="+mn-lt"/>
                <a:ea typeface="+mn-ea"/>
                <a:cs typeface="+mn-cs"/>
              </a:rPr>
              <a:t>Technologie, einschließlich der Erhebung und Nutzung von Daten</a:t>
            </a:r>
            <a:r>
              <a:rPr lang="de-AT" sz="1200" kern="1200" dirty="0">
                <a:solidFill>
                  <a:schemeClr val="tx1"/>
                </a:solidFill>
                <a:effectLst/>
                <a:highlight>
                  <a:srgbClr val="FFFF00"/>
                </a:highlight>
                <a:latin typeface="+mn-lt"/>
                <a:ea typeface="+mn-ea"/>
                <a:cs typeface="+mn-cs"/>
              </a:rPr>
              <a:t>; </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Empfehlungen</a:t>
            </a:r>
            <a:r>
              <a:rPr lang="de-AT" sz="1200" kern="1200" dirty="0">
                <a:solidFill>
                  <a:schemeClr val="tx1"/>
                </a:solidFill>
                <a:effectLst/>
                <a:highlight>
                  <a:srgbClr val="FFFF00"/>
                </a:highlight>
                <a:latin typeface="+mn-lt"/>
                <a:ea typeface="+mn-ea"/>
                <a:cs typeface="+mn-cs"/>
              </a:rPr>
              <a:t>, wie Unternehmen ihrer Sorgfaltspflicht nachkommen sollen, wenn es um Auswirkungen und Geschäftsbeziehungen im Zusammenhang mit der </a:t>
            </a:r>
            <a:r>
              <a:rPr lang="de-AT" sz="1200" b="1" kern="1200" dirty="0">
                <a:solidFill>
                  <a:schemeClr val="tx1"/>
                </a:solidFill>
                <a:effectLst/>
                <a:highlight>
                  <a:srgbClr val="FFFF00"/>
                </a:highlight>
                <a:latin typeface="+mn-lt"/>
                <a:ea typeface="+mn-ea"/>
                <a:cs typeface="+mn-cs"/>
              </a:rPr>
              <a:t>Nutzung ihrer Produkte und Dienstleistungen</a:t>
            </a:r>
            <a:r>
              <a:rPr lang="de-AT" sz="1200" kern="1200" dirty="0">
                <a:solidFill>
                  <a:schemeClr val="tx1"/>
                </a:solidFill>
                <a:effectLst/>
                <a:highlight>
                  <a:srgbClr val="FFFF00"/>
                </a:highlight>
                <a:latin typeface="+mn-lt"/>
                <a:ea typeface="+mn-ea"/>
                <a:cs typeface="+mn-cs"/>
              </a:rPr>
              <a:t> geht; </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Besserer</a:t>
            </a:r>
            <a:r>
              <a:rPr lang="de-AT" sz="1200" kern="1200" dirty="0">
                <a:solidFill>
                  <a:schemeClr val="tx1"/>
                </a:solidFill>
                <a:effectLst/>
                <a:highlight>
                  <a:srgbClr val="FFFF00"/>
                </a:highlight>
                <a:latin typeface="+mn-lt"/>
                <a:ea typeface="+mn-ea"/>
                <a:cs typeface="+mn-cs"/>
              </a:rPr>
              <a:t> Schutz für </a:t>
            </a:r>
            <a:r>
              <a:rPr lang="de-AT" sz="1200" b="1" kern="1200" dirty="0">
                <a:solidFill>
                  <a:schemeClr val="tx1"/>
                </a:solidFill>
                <a:effectLst/>
                <a:highlight>
                  <a:srgbClr val="FFFF00"/>
                </a:highlight>
                <a:latin typeface="+mn-lt"/>
                <a:ea typeface="+mn-ea"/>
                <a:cs typeface="+mn-cs"/>
              </a:rPr>
              <a:t>gefährdete Personen und Gruppen</a:t>
            </a:r>
            <a:r>
              <a:rPr lang="de-AT" sz="1200" kern="1200" dirty="0">
                <a:solidFill>
                  <a:schemeClr val="tx1"/>
                </a:solidFill>
                <a:effectLst/>
                <a:highlight>
                  <a:srgbClr val="FFFF00"/>
                </a:highlight>
                <a:latin typeface="+mn-lt"/>
                <a:ea typeface="+mn-ea"/>
                <a:cs typeface="+mn-cs"/>
              </a:rPr>
              <a:t>, einschließlich derjenigen, die Bedenken hinsichtlich unternehmerischen Handelns äußern;  </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aktualisierte</a:t>
            </a:r>
            <a:r>
              <a:rPr lang="de-AT" sz="1200" kern="1200" dirty="0">
                <a:solidFill>
                  <a:schemeClr val="tx1"/>
                </a:solidFill>
                <a:effectLst/>
                <a:highlight>
                  <a:srgbClr val="FFFF00"/>
                </a:highlight>
                <a:latin typeface="+mn-lt"/>
                <a:ea typeface="+mn-ea"/>
                <a:cs typeface="+mn-cs"/>
              </a:rPr>
              <a:t> Empfehlungen zur </a:t>
            </a:r>
            <a:r>
              <a:rPr lang="de-AT" sz="1200" b="1" kern="1200" dirty="0">
                <a:solidFill>
                  <a:schemeClr val="tx1"/>
                </a:solidFill>
                <a:effectLst/>
                <a:highlight>
                  <a:srgbClr val="FFFF00"/>
                </a:highlight>
                <a:latin typeface="+mn-lt"/>
                <a:ea typeface="+mn-ea"/>
                <a:cs typeface="+mn-cs"/>
              </a:rPr>
              <a:t>Offenlegung von Informationen über verantwortungsvolles unternehmerisches Handeln</a:t>
            </a:r>
            <a:r>
              <a:rPr lang="de-AT" sz="1200" kern="1200" dirty="0">
                <a:solidFill>
                  <a:schemeClr val="tx1"/>
                </a:solidFill>
                <a:effectLst/>
                <a:highlight>
                  <a:srgbClr val="FFFF00"/>
                </a:highlight>
                <a:latin typeface="+mn-lt"/>
                <a:ea typeface="+mn-ea"/>
                <a:cs typeface="+mn-cs"/>
              </a:rPr>
              <a:t>;</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Ausweitungen</a:t>
            </a:r>
            <a:r>
              <a:rPr lang="de-AT" sz="1200" kern="1200" dirty="0">
                <a:solidFill>
                  <a:schemeClr val="tx1"/>
                </a:solidFill>
                <a:effectLst/>
                <a:highlight>
                  <a:srgbClr val="FFFF00"/>
                </a:highlight>
                <a:latin typeface="+mn-lt"/>
                <a:ea typeface="+mn-ea"/>
                <a:cs typeface="+mn-cs"/>
              </a:rPr>
              <a:t> der Empfehlungen zur Sorgfaltspflicht auf </a:t>
            </a:r>
            <a:r>
              <a:rPr lang="de-AT" sz="1200" b="1" kern="1200" dirty="0">
                <a:solidFill>
                  <a:schemeClr val="tx1"/>
                </a:solidFill>
                <a:effectLst/>
                <a:highlight>
                  <a:srgbClr val="FFFF00"/>
                </a:highlight>
                <a:latin typeface="+mn-lt"/>
                <a:ea typeface="+mn-ea"/>
                <a:cs typeface="+mn-cs"/>
              </a:rPr>
              <a:t>alle Formen von Korruption</a:t>
            </a:r>
            <a:r>
              <a:rPr lang="de-AT" sz="1200" kern="1200" dirty="0">
                <a:solidFill>
                  <a:schemeClr val="tx1"/>
                </a:solidFill>
                <a:effectLst/>
                <a:highlight>
                  <a:srgbClr val="FFFF00"/>
                </a:highlight>
                <a:latin typeface="+mn-lt"/>
                <a:ea typeface="+mn-ea"/>
                <a:cs typeface="+mn-cs"/>
              </a:rPr>
              <a:t>; </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Empfehlungen </a:t>
            </a:r>
            <a:r>
              <a:rPr lang="de-AT" sz="1200" kern="1200" dirty="0">
                <a:solidFill>
                  <a:schemeClr val="tx1"/>
                </a:solidFill>
                <a:effectLst/>
                <a:highlight>
                  <a:srgbClr val="FFFF00"/>
                </a:highlight>
                <a:latin typeface="+mn-lt"/>
                <a:ea typeface="+mn-ea"/>
                <a:cs typeface="+mn-cs"/>
              </a:rPr>
              <a:t>an Unternehmen, um sicherzustellen, dass </a:t>
            </a:r>
            <a:r>
              <a:rPr lang="de-AT" sz="1200" b="1" kern="1200" dirty="0">
                <a:solidFill>
                  <a:schemeClr val="tx1"/>
                </a:solidFill>
                <a:effectLst/>
                <a:highlight>
                  <a:srgbClr val="FFFF00"/>
                </a:highlight>
                <a:latin typeface="+mn-lt"/>
                <a:ea typeface="+mn-ea"/>
                <a:cs typeface="+mn-cs"/>
              </a:rPr>
              <a:t>Lobbying-Aktivitäten im </a:t>
            </a:r>
            <a:r>
              <a:rPr lang="de-AT" sz="1200" kern="1200" dirty="0">
                <a:solidFill>
                  <a:schemeClr val="tx1"/>
                </a:solidFill>
                <a:effectLst/>
                <a:highlight>
                  <a:srgbClr val="FFFF00"/>
                </a:highlight>
                <a:latin typeface="+mn-lt"/>
                <a:ea typeface="+mn-ea"/>
                <a:cs typeface="+mn-cs"/>
              </a:rPr>
              <a:t>Einklang mit den Leitsätzen stehen; </a:t>
            </a:r>
            <a:endParaRPr lang="de-DE" sz="1200" kern="1200" dirty="0">
              <a:solidFill>
                <a:schemeClr val="tx1"/>
              </a:solidFill>
              <a:effectLst/>
              <a:highlight>
                <a:srgbClr val="FFFF00"/>
              </a:highligh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highlight>
                  <a:srgbClr val="FFFF00"/>
                </a:highlight>
                <a:latin typeface="+mn-lt"/>
                <a:ea typeface="+mn-ea"/>
                <a:cs typeface="+mn-cs"/>
              </a:rPr>
              <a:t>gestärkte</a:t>
            </a:r>
            <a:r>
              <a:rPr lang="de-AT" sz="1200" kern="1200" dirty="0">
                <a:solidFill>
                  <a:schemeClr val="tx1"/>
                </a:solidFill>
                <a:effectLst/>
                <a:highlight>
                  <a:srgbClr val="FFFF00"/>
                </a:highlight>
                <a:latin typeface="+mn-lt"/>
                <a:ea typeface="+mn-ea"/>
                <a:cs typeface="+mn-cs"/>
              </a:rPr>
              <a:t> Verfahren zur Gewährleistung der Sichtbarkeit, Wirksamkeit und funktionalen Äquivalenz der </a:t>
            </a:r>
            <a:r>
              <a:rPr lang="de-AT" sz="1200" b="1" kern="1200" dirty="0">
                <a:solidFill>
                  <a:schemeClr val="tx1"/>
                </a:solidFill>
                <a:effectLst/>
                <a:highlight>
                  <a:srgbClr val="FFFF00"/>
                </a:highlight>
                <a:latin typeface="+mn-lt"/>
                <a:ea typeface="+mn-ea"/>
                <a:cs typeface="+mn-cs"/>
              </a:rPr>
              <a:t>Nationalen Kontaktstellen.</a:t>
            </a:r>
            <a:endParaRPr lang="de-DE" sz="1200" kern="1200" dirty="0">
              <a:solidFill>
                <a:schemeClr val="tx1"/>
              </a:solidFill>
              <a:effectLst/>
              <a:highlight>
                <a:srgbClr val="FFFF00"/>
              </a:highligh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5</a:t>
            </a:fld>
            <a:endParaRPr lang="en-US"/>
          </a:p>
        </p:txBody>
      </p:sp>
    </p:spTree>
    <p:extLst>
      <p:ext uri="{BB962C8B-B14F-4D97-AF65-F5344CB8AC3E}">
        <p14:creationId xmlns:p14="http://schemas.microsoft.com/office/powerpoint/2010/main" val="314119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sz="1200" kern="1200" dirty="0">
                <a:solidFill>
                  <a:schemeClr val="tx1"/>
                </a:solidFill>
                <a:effectLst/>
                <a:latin typeface="+mn-lt"/>
                <a:ea typeface="+mn-ea"/>
                <a:cs typeface="+mn-cs"/>
              </a:rPr>
              <a:t>Im Vorwort wird der Gesamtzusammenhang dargelegt, in dem die Leitsätze stehen, und die Rolle der Leitsätze zur Förderung verantwortungsvollen unternehmerischen Handelns beschrieben. Zu den wichtigsten Aktualisierungen gehören eine: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allgemeine Aktualisierung der Sprache, um den Entwicklungen im politischen, wirtschaftlichen, technologischen, ökologischen und gesellschaftlichen </a:t>
            </a:r>
            <a:r>
              <a:rPr lang="de-AT" sz="1200" b="1" kern="1200" dirty="0">
                <a:solidFill>
                  <a:schemeClr val="tx1"/>
                </a:solidFill>
                <a:effectLst/>
                <a:latin typeface="+mn-lt"/>
                <a:ea typeface="+mn-ea"/>
                <a:cs typeface="+mn-cs"/>
              </a:rPr>
              <a:t>Kontext internationaler Unternehmen </a:t>
            </a:r>
            <a:r>
              <a:rPr lang="de-AT" sz="1200" kern="1200" dirty="0">
                <a:solidFill>
                  <a:schemeClr val="tx1"/>
                </a:solidFill>
                <a:effectLst/>
                <a:latin typeface="+mn-lt"/>
                <a:ea typeface="+mn-ea"/>
                <a:cs typeface="+mn-cs"/>
              </a:rPr>
              <a:t>Rechnung zu tragen, einschließlich der Rolle verantwortungsvollen unternehmerischen Handelns bei der Verwirklichung einer nachhaltigen Handels- und Investitionstätigkeit;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Schwerpunktsetzung auf </a:t>
            </a:r>
            <a:r>
              <a:rPr lang="de-AT" sz="1200" b="1" kern="1200" dirty="0">
                <a:solidFill>
                  <a:schemeClr val="tx1"/>
                </a:solidFill>
                <a:effectLst/>
                <a:latin typeface="+mn-lt"/>
                <a:ea typeface="+mn-ea"/>
                <a:cs typeface="+mn-cs"/>
              </a:rPr>
              <a:t>risikobasierten Due-Diligence-Prüfungen, </a:t>
            </a:r>
            <a:r>
              <a:rPr lang="de-AT" sz="1200" kern="1200" dirty="0">
                <a:solidFill>
                  <a:schemeClr val="tx1"/>
                </a:solidFill>
                <a:effectLst/>
                <a:latin typeface="+mn-lt"/>
                <a:ea typeface="+mn-ea"/>
                <a:cs typeface="+mn-cs"/>
              </a:rPr>
              <a:t>sowie</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deren Verhältnis zu nationalem Recht und Fragen der rechtlichen Haftung und Durchsetzung;</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der Bedeutung des rechtlichen und politischen Umfelds für verantwortungsvolles unternehmerisches Handeln, einschließlich der </a:t>
            </a:r>
            <a:r>
              <a:rPr lang="de-AT" sz="1200" b="1" kern="1200" dirty="0">
                <a:solidFill>
                  <a:schemeClr val="tx1"/>
                </a:solidFill>
                <a:effectLst/>
                <a:latin typeface="+mn-lt"/>
                <a:ea typeface="+mn-ea"/>
                <a:cs typeface="+mn-cs"/>
              </a:rPr>
              <a:t>Rechtsstaatlichkeit und des zivilgesellschaftlichen Raums</a:t>
            </a:r>
            <a:r>
              <a:rPr lang="de-AT" sz="1200" kern="1200" dirty="0">
                <a:solidFill>
                  <a:schemeClr val="tx1"/>
                </a:solidFill>
                <a:effectLst/>
                <a:latin typeface="+mn-lt"/>
                <a:ea typeface="+mn-ea"/>
                <a:cs typeface="+mn-cs"/>
              </a:rPr>
              <a:t>, sowie der </a:t>
            </a:r>
            <a:r>
              <a:rPr lang="de-AT" sz="1200" b="1" kern="1200" dirty="0">
                <a:solidFill>
                  <a:schemeClr val="tx1"/>
                </a:solidFill>
                <a:effectLst/>
                <a:latin typeface="+mn-lt"/>
                <a:ea typeface="+mn-ea"/>
                <a:cs typeface="+mn-cs"/>
              </a:rPr>
              <a:t>Rolle der Regierungen bei der Schaffung eines günstigen politischen Umfelds</a:t>
            </a:r>
            <a:r>
              <a:rPr lang="de-AT" sz="1200" kern="1200" dirty="0">
                <a:solidFill>
                  <a:schemeClr val="tx1"/>
                </a:solidFill>
                <a:effectLst/>
                <a:latin typeface="+mn-lt"/>
                <a:ea typeface="+mn-ea"/>
                <a:cs typeface="+mn-cs"/>
              </a:rPr>
              <a:t>, auch durch einen Smart-Mix aus verbindlichen und freiwilligen Maßnahmen.</a:t>
            </a:r>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6</a:t>
            </a:fld>
            <a:endParaRPr lang="en-US"/>
          </a:p>
        </p:txBody>
      </p:sp>
    </p:spTree>
    <p:extLst>
      <p:ext uri="{BB962C8B-B14F-4D97-AF65-F5344CB8AC3E}">
        <p14:creationId xmlns:p14="http://schemas.microsoft.com/office/powerpoint/2010/main" val="346279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300"/>
              </a:lnSpc>
              <a:spcBef>
                <a:spcPts val="600"/>
              </a:spcBef>
              <a:spcAft>
                <a:spcPts val="600"/>
              </a:spcAft>
            </a:pPr>
            <a:r>
              <a:rPr lang="de-DE" sz="1200" b="1" i="0" dirty="0">
                <a:solidFill>
                  <a:srgbClr val="374151"/>
                </a:solidFill>
                <a:effectLst/>
                <a:latin typeface="Söhne"/>
              </a:rPr>
              <a:t>Kapitel I: Begriffe und Grundsätze</a:t>
            </a:r>
          </a:p>
          <a:p>
            <a:pPr algn="just">
              <a:lnSpc>
                <a:spcPts val="1300"/>
              </a:lnSpc>
              <a:spcBef>
                <a:spcPts val="600"/>
              </a:spcBef>
              <a:spcAft>
                <a:spcPts val="600"/>
              </a:spcAft>
            </a:pPr>
            <a:endParaRPr lang="de-DE" sz="1200" b="1" i="0" dirty="0">
              <a:solidFill>
                <a:srgbClr val="374151"/>
              </a:solidFill>
              <a:effectLst/>
              <a:latin typeface="Söhne"/>
            </a:endParaRPr>
          </a:p>
          <a:p>
            <a:r>
              <a:rPr lang="de-AT" sz="1200" kern="1200" dirty="0">
                <a:solidFill>
                  <a:schemeClr val="tx1"/>
                </a:solidFill>
                <a:effectLst/>
                <a:latin typeface="+mn-lt"/>
                <a:ea typeface="+mn-ea"/>
                <a:cs typeface="+mn-cs"/>
              </a:rPr>
              <a:t>In diesem Kapitel werden der Charakter der Leitsätze, ihr potenzieller Anwendungsbereich, ihr Verhältnis zum innerstaatlichen Recht und Möglichkeiten zur Förderung der Umsetzung der Empfehlungen für Unternehmen dargelegt. Zu den wichtigsten Aktualisierungen gehört die: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die Leitsätze einen breiten und flexiblen Ansatz bei der </a:t>
            </a:r>
            <a:r>
              <a:rPr lang="de-AT" sz="1200" b="1" kern="1200" dirty="0">
                <a:solidFill>
                  <a:schemeClr val="tx1"/>
                </a:solidFill>
                <a:effectLst/>
                <a:latin typeface="+mn-lt"/>
                <a:ea typeface="+mn-ea"/>
                <a:cs typeface="+mn-cs"/>
              </a:rPr>
              <a:t>Ermittlung</a:t>
            </a:r>
            <a:r>
              <a:rPr lang="de-AT" sz="1200" kern="1200" dirty="0">
                <a:solidFill>
                  <a:schemeClr val="tx1"/>
                </a:solidFill>
                <a:effectLst/>
                <a:latin typeface="+mn-lt"/>
                <a:ea typeface="+mn-ea"/>
                <a:cs typeface="+mn-cs"/>
              </a:rPr>
              <a:t>,</a:t>
            </a:r>
            <a:r>
              <a:rPr lang="de-AT" sz="1200" b="1" kern="1200" dirty="0">
                <a:solidFill>
                  <a:schemeClr val="tx1"/>
                </a:solidFill>
                <a:effectLst/>
                <a:latin typeface="+mn-lt"/>
                <a:ea typeface="+mn-ea"/>
                <a:cs typeface="+mn-cs"/>
              </a:rPr>
              <a:t> welche Unternehmen als multinationale Unternehmen im Sinne der Leitsätze angesehen werden können</a:t>
            </a:r>
            <a:r>
              <a:rPr lang="de-AT" sz="1200" kern="1200" dirty="0">
                <a:solidFill>
                  <a:schemeClr val="tx1"/>
                </a:solidFill>
                <a:effectLst/>
                <a:latin typeface="+mn-lt"/>
                <a:ea typeface="+mn-ea"/>
                <a:cs typeface="+mn-cs"/>
              </a:rPr>
              <a:t> zulassen. Zentrale Faktoren, die in diesem Zusammenhang zu berücksichtigen sind, sind der internationale Charakter der Struktur oder der Aktivitäten eines Unternehmens und seine Geschäftsform, sein Zweck oder seine Aktivitäten. </a:t>
            </a:r>
            <a:endParaRPr lang="de-DE" sz="1200" kern="1200" dirty="0">
              <a:solidFill>
                <a:schemeClr val="tx1"/>
              </a:solidFill>
              <a:effectLst/>
              <a:latin typeface="+mn-lt"/>
              <a:ea typeface="+mn-ea"/>
              <a:cs typeface="+mn-cs"/>
            </a:endParaRPr>
          </a:p>
          <a:p>
            <a:pPr marL="628650" lvl="1" indent="-171450">
              <a:lnSpc>
                <a:spcPts val="1600"/>
              </a:lnSpc>
              <a:spcBef>
                <a:spcPts val="2200"/>
              </a:spcBef>
              <a:spcAft>
                <a:spcPts val="1200"/>
              </a:spcAft>
              <a:buFont typeface="Arial" panose="020B0604020202020204" pitchFamily="34" charset="0"/>
              <a:buChar char="•"/>
            </a:pPr>
            <a:endParaRPr lang="en-US" sz="1200" b="1" dirty="0">
              <a:solidFill>
                <a:srgbClr val="4E81BD"/>
              </a:solidFill>
              <a:effectLst/>
              <a:latin typeface="Arial" panose="020B0604020202020204" pitchFamily="34" charset="0"/>
              <a:ea typeface="Dotum" panose="020B0600000101010101" pitchFamily="34" charset="-127"/>
              <a:cs typeface="Times New Roman" panose="02020603050405020304" pitchFamily="18" charset="0"/>
            </a:endParaRPr>
          </a:p>
          <a:p>
            <a:pPr algn="just">
              <a:lnSpc>
                <a:spcPts val="1300"/>
              </a:lnSpc>
              <a:spcBef>
                <a:spcPts val="600"/>
              </a:spcBef>
              <a:spcAft>
                <a:spcPts val="600"/>
              </a:spcAft>
            </a:pPr>
            <a:r>
              <a:rPr lang="en-GB" sz="10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a:t>
            </a:r>
            <a:r>
              <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II: Allgemeine </a:t>
            </a:r>
            <a:r>
              <a:rPr lang="en-GB" sz="10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Grundsätze</a:t>
            </a:r>
            <a:endPar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endParaRPr lang="en-GB" sz="1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AT" sz="1200" kern="1200" dirty="0">
                <a:solidFill>
                  <a:schemeClr val="tx1"/>
                </a:solidFill>
                <a:effectLst/>
                <a:latin typeface="+mn-lt"/>
                <a:ea typeface="+mn-ea"/>
                <a:cs typeface="+mn-cs"/>
              </a:rPr>
              <a:t>In diesem Kapitel werden gemeinsame Grundsätze festgelegt, die die spezifischen Empfehlungen der nachfolgenden Kapitel unterstreichen. Dazu gehört auch, dass Unternehmen eine risikoabhängige Due-Diligence-Prüfung durchführen sollten, um negative Effekte ihrer Tätigkeiten, Produkte und Dienstleistungen auf die unter die Leitsätze fallenden Angelegenheiten zu bewerten und ihnen zu begegnen: </a:t>
            </a:r>
            <a:endParaRPr lang="de-DE" sz="1200" kern="1200" dirty="0">
              <a:solidFill>
                <a:schemeClr val="tx1"/>
              </a:solidFill>
              <a:effectLst/>
              <a:latin typeface="+mn-lt"/>
              <a:ea typeface="+mn-ea"/>
              <a:cs typeface="+mn-cs"/>
            </a:endParaRPr>
          </a:p>
          <a:p>
            <a:endParaRPr lang="de-AT" sz="1200" b="1"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Risikobasierte Due Diligence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Hinweis, dass der OECD-Leitfaden zur Erfüllung der Sorgfaltspflicht für verantwortungsvolles unternehmerisches Handeln einen </a:t>
            </a:r>
            <a:r>
              <a:rPr lang="de-AT" sz="1200" b="1" kern="1200" dirty="0">
                <a:solidFill>
                  <a:schemeClr val="tx1"/>
                </a:solidFill>
                <a:effectLst/>
                <a:latin typeface="+mn-lt"/>
                <a:ea typeface="+mn-ea"/>
                <a:cs typeface="+mn-cs"/>
              </a:rPr>
              <a:t>sechsstufigen Due-Diligence-Prozess vorgibt</a:t>
            </a:r>
            <a:r>
              <a:rPr lang="de-AT" sz="1200" kern="1200" dirty="0">
                <a:solidFill>
                  <a:schemeClr val="tx1"/>
                </a:solidFill>
                <a:effectLst/>
                <a:latin typeface="+mn-lt"/>
                <a:ea typeface="+mn-ea"/>
                <a:cs typeface="+mn-cs"/>
              </a:rPr>
              <a:t>, zu dessen aktiver Unterstützung und Überwachung sich die Regierungen verpflichtet haben;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der Tatsache, dass die </a:t>
            </a:r>
            <a:r>
              <a:rPr lang="de-AT" sz="1200" b="1" kern="1200" dirty="0">
                <a:solidFill>
                  <a:schemeClr val="tx1"/>
                </a:solidFill>
                <a:effectLst/>
                <a:latin typeface="+mn-lt"/>
                <a:ea typeface="+mn-ea"/>
                <a:cs typeface="+mn-cs"/>
              </a:rPr>
              <a:t>risikoabhängige Due-Diligence-Prüfung in Bezug auf Produkte oder Dienstleistungen eines Unternehmens </a:t>
            </a:r>
            <a:r>
              <a:rPr lang="de-AT" sz="1200" kern="1200" dirty="0">
                <a:solidFill>
                  <a:schemeClr val="tx1"/>
                </a:solidFill>
                <a:effectLst/>
                <a:latin typeface="+mn-lt"/>
                <a:ea typeface="+mn-ea"/>
                <a:cs typeface="+mn-cs"/>
              </a:rPr>
              <a:t>bekannte oder vernünftigerweise vorhersehbare Umstände im Zusammenhang mit der sachgemäßen Verwendung des Produkts oder der Dienstleistung oder Bedingungen für eine vernünftigerweise vorhersehbare unsachgemäße Verwendung oder einen Missbrauch, die jeweils negative Folgen haben können, berücksichtigen sollte;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die </a:t>
            </a:r>
            <a:r>
              <a:rPr lang="de-AT" sz="1200" b="1" kern="1200" dirty="0">
                <a:solidFill>
                  <a:schemeClr val="tx1"/>
                </a:solidFill>
                <a:effectLst/>
                <a:latin typeface="+mn-lt"/>
                <a:ea typeface="+mn-ea"/>
                <a:cs typeface="+mn-cs"/>
              </a:rPr>
              <a:t>Sorgfaltspflicht risikobasiert sein sollte</a:t>
            </a:r>
            <a:r>
              <a:rPr lang="de-AT" sz="1200" kern="1200" dirty="0">
                <a:solidFill>
                  <a:schemeClr val="tx1"/>
                </a:solidFill>
                <a:effectLst/>
                <a:latin typeface="+mn-lt"/>
                <a:ea typeface="+mn-ea"/>
                <a:cs typeface="+mn-cs"/>
              </a:rPr>
              <a:t>, entsprechend der Schwere und Wahrscheinlichkeit der negativen Effekte sowie angemessen und verhältnismäßig zum Kontext. Es wird präzisiert, dass ein Unternehmen in Fällen, in denen es nicht möglich ist, alle festgestellten Effekte auf einmal zu beheben, die Reihenfolge der Maßnahmen nach der Schwere und Wahrscheinlichkeit der negativen Effekte </a:t>
            </a:r>
            <a:r>
              <a:rPr lang="de-AT" sz="1200" b="1" kern="1200" dirty="0">
                <a:solidFill>
                  <a:schemeClr val="tx1"/>
                </a:solidFill>
                <a:effectLst/>
                <a:latin typeface="+mn-lt"/>
                <a:ea typeface="+mn-ea"/>
                <a:cs typeface="+mn-cs"/>
              </a:rPr>
              <a:t>priorisieren </a:t>
            </a:r>
            <a:r>
              <a:rPr lang="de-AT" sz="1200" kern="1200" dirty="0">
                <a:solidFill>
                  <a:schemeClr val="tx1"/>
                </a:solidFill>
                <a:effectLst/>
                <a:latin typeface="+mn-lt"/>
                <a:ea typeface="+mn-ea"/>
                <a:cs typeface="+mn-cs"/>
              </a:rPr>
              <a:t>sollte;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von Unternehmen </a:t>
            </a:r>
            <a:r>
              <a:rPr lang="de-AT" sz="1200" b="1" kern="1200" dirty="0">
                <a:solidFill>
                  <a:schemeClr val="tx1"/>
                </a:solidFill>
                <a:effectLst/>
                <a:latin typeface="+mn-lt"/>
                <a:ea typeface="+mn-ea"/>
                <a:cs typeface="+mn-cs"/>
              </a:rPr>
              <a:t>konstruktive Konsultationen </a:t>
            </a:r>
            <a:r>
              <a:rPr lang="de-AT" sz="1200" kern="1200" dirty="0">
                <a:solidFill>
                  <a:schemeClr val="tx1"/>
                </a:solidFill>
                <a:effectLst/>
                <a:latin typeface="+mn-lt"/>
                <a:ea typeface="+mn-ea"/>
                <a:cs typeface="+mn-cs"/>
              </a:rPr>
              <a:t>mit Einzelpersonen oder Gruppen, die von ihren Aktivitäten nachteilig betroffen sein könnten, erwartet werden;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die </a:t>
            </a:r>
            <a:r>
              <a:rPr lang="de-AT" sz="1200" b="1" kern="1200" dirty="0">
                <a:solidFill>
                  <a:schemeClr val="tx1"/>
                </a:solidFill>
                <a:effectLst/>
                <a:latin typeface="+mn-lt"/>
                <a:ea typeface="+mn-ea"/>
                <a:cs typeface="+mn-cs"/>
              </a:rPr>
              <a:t>Verantwortung nicht </a:t>
            </a:r>
            <a:r>
              <a:rPr lang="de-AT" sz="1200" kern="1200" dirty="0">
                <a:solidFill>
                  <a:schemeClr val="tx1"/>
                </a:solidFill>
                <a:effectLst/>
                <a:latin typeface="+mn-lt"/>
                <a:ea typeface="+mn-ea"/>
                <a:cs typeface="+mn-cs"/>
              </a:rPr>
              <a:t>von einem Unternehmen, das einen negativen Effekt verursacht, auf das Unternehmen </a:t>
            </a:r>
            <a:r>
              <a:rPr lang="de-AT" sz="1200" b="1" kern="1200" dirty="0">
                <a:solidFill>
                  <a:schemeClr val="tx1"/>
                </a:solidFill>
                <a:effectLst/>
                <a:latin typeface="+mn-lt"/>
                <a:ea typeface="+mn-ea"/>
                <a:cs typeface="+mn-cs"/>
              </a:rPr>
              <a:t>verlagert werden sollte</a:t>
            </a:r>
            <a:r>
              <a:rPr lang="de-AT" sz="1200" kern="1200" dirty="0">
                <a:solidFill>
                  <a:schemeClr val="tx1"/>
                </a:solidFill>
                <a:effectLst/>
                <a:latin typeface="+mn-lt"/>
                <a:ea typeface="+mn-ea"/>
                <a:cs typeface="+mn-cs"/>
              </a:rPr>
              <a:t>, mit dem es in einer Geschäftsbeziehung steht;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des Bestehens </a:t>
            </a:r>
            <a:r>
              <a:rPr lang="de-AT" sz="1200" b="1" kern="1200" dirty="0">
                <a:solidFill>
                  <a:schemeClr val="tx1"/>
                </a:solidFill>
                <a:effectLst/>
                <a:latin typeface="+mn-lt"/>
                <a:ea typeface="+mn-ea"/>
                <a:cs typeface="+mn-cs"/>
              </a:rPr>
              <a:t>praktischer Grenzen für die Einflussmöglichkeit</a:t>
            </a:r>
            <a:r>
              <a:rPr lang="de-AT" sz="1200" kern="1200" dirty="0">
                <a:solidFill>
                  <a:schemeClr val="tx1"/>
                </a:solidFill>
                <a:effectLst/>
                <a:latin typeface="+mn-lt"/>
                <a:ea typeface="+mn-ea"/>
                <a:cs typeface="+mn-cs"/>
              </a:rPr>
              <a:t>,</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die</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Unternehmen haben oder aufbauen können, je nach Produkt- und/oder Dienstleistungsmerkmalen, der Anzahl der Zulieferfirmen und anderer Geschäftsbeziehungen, der Struktur und Komplexität der Lieferkette oder der Art der betreffenden Geschäftsbeziehung oder negativen Effekte;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in Bezug auf </a:t>
            </a:r>
            <a:r>
              <a:rPr lang="de-AT" sz="1200" b="1" kern="1200" dirty="0">
                <a:solidFill>
                  <a:schemeClr val="tx1"/>
                </a:solidFill>
                <a:effectLst/>
                <a:latin typeface="+mn-lt"/>
                <a:ea typeface="+mn-ea"/>
                <a:cs typeface="+mn-cs"/>
              </a:rPr>
              <a:t>verantwortungsvollen Dialog und Abbruch</a:t>
            </a:r>
            <a:r>
              <a:rPr lang="de-AT" sz="1200" kern="1200" dirty="0">
                <a:solidFill>
                  <a:schemeClr val="tx1"/>
                </a:solidFill>
                <a:effectLst/>
                <a:latin typeface="+mn-lt"/>
                <a:ea typeface="+mn-ea"/>
                <a:cs typeface="+mn-cs"/>
              </a:rPr>
              <a:t>, dass in den Fällen, in denen es den Unternehmen möglich ist, die Beziehung fortzusetzen und eine realistische Aussicht auf Verbesserung oder eine tatsächliche Verbesserung im Laufe der Zeit nachzuweisen, ein solcher Ansatz häufig einem Abbruch der Geschäftsbeziehungen vorzuziehen ist, und dass Unternehmen, die sich für einen Abbruch entscheiden, dies verantwortungsvoll tun sollten.</a:t>
            </a:r>
            <a:endParaRPr lang="de-DE"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Geschäftsbeziehungen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der </a:t>
            </a:r>
            <a:r>
              <a:rPr lang="de-AT" sz="1200" b="1" kern="1200" dirty="0">
                <a:solidFill>
                  <a:schemeClr val="tx1"/>
                </a:solidFill>
                <a:effectLst/>
                <a:latin typeface="+mn-lt"/>
                <a:ea typeface="+mn-ea"/>
                <a:cs typeface="+mn-cs"/>
              </a:rPr>
              <a:t>Umfang der Geschäftsbeziehungen</a:t>
            </a:r>
            <a:r>
              <a:rPr lang="de-AT" sz="1200" kern="1200" dirty="0">
                <a:solidFill>
                  <a:schemeClr val="tx1"/>
                </a:solidFill>
                <a:effectLst/>
                <a:latin typeface="+mn-lt"/>
                <a:ea typeface="+mn-ea"/>
                <a:cs typeface="+mn-cs"/>
              </a:rPr>
              <a:t>, die unter die von den Leitsätzen erwartete Sorgfaltspflicht fallen, auch Einheiten in der Lieferkette umfasst, die Produkte oder Dienstleistungen liefern, die zu den eigenen Tätigkeiten, Produkten oder Dienstleistungen des Unternehmens beitragen, oder die Produkte oder Dienstleistungen des Unternehmens beziehen, lizenzieren, kaufen oder nutzen;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Geschäftsbeziehungen auch </a:t>
            </a:r>
            <a:r>
              <a:rPr lang="de-AT" sz="1200" b="1" kern="1200" dirty="0">
                <a:solidFill>
                  <a:schemeClr val="tx1"/>
                </a:solidFill>
                <a:effectLst/>
                <a:latin typeface="+mn-lt"/>
                <a:ea typeface="+mn-ea"/>
                <a:cs typeface="+mn-cs"/>
              </a:rPr>
              <a:t>Beziehungen </a:t>
            </a:r>
            <a:r>
              <a:rPr lang="de-AT" sz="1200" kern="1200" dirty="0">
                <a:solidFill>
                  <a:schemeClr val="tx1"/>
                </a:solidFill>
                <a:effectLst/>
                <a:latin typeface="+mn-lt"/>
                <a:ea typeface="+mn-ea"/>
                <a:cs typeface="+mn-cs"/>
              </a:rPr>
              <a:t>umfassen</a:t>
            </a:r>
            <a:r>
              <a:rPr lang="de-AT" sz="1200" b="1" kern="1200" dirty="0">
                <a:solidFill>
                  <a:schemeClr val="tx1"/>
                </a:solidFill>
                <a:effectLst/>
                <a:latin typeface="+mn-lt"/>
                <a:ea typeface="+mn-ea"/>
                <a:cs typeface="+mn-cs"/>
              </a:rPr>
              <a:t>, die über vertragliche, „Tier 1“ oder unmittelbare Beziehungen hinausgehen</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Klarstellung, dass </a:t>
            </a:r>
            <a:r>
              <a:rPr lang="de-AT" sz="1200" b="1" kern="1200" dirty="0">
                <a:solidFill>
                  <a:schemeClr val="tx1"/>
                </a:solidFill>
                <a:effectLst/>
                <a:latin typeface="+mn-lt"/>
                <a:ea typeface="+mn-ea"/>
                <a:cs typeface="+mn-cs"/>
              </a:rPr>
              <a:t>einzelne Verbraucherinnen und Verbraucher</a:t>
            </a:r>
            <a:r>
              <a:rPr lang="de-AT" sz="1200" kern="1200" dirty="0">
                <a:solidFill>
                  <a:schemeClr val="tx1"/>
                </a:solidFill>
                <a:effectLst/>
                <a:latin typeface="+mn-lt"/>
                <a:ea typeface="+mn-ea"/>
                <a:cs typeface="+mn-cs"/>
              </a:rPr>
              <a:t>, die als natürliche Personen zu Zwecken handeln, die nicht mit einer geschäftlichen, kommerziellen oder staatlichen Tätigkeit verbunden sind, im Allgemeinen nicht als „Geschäftsbeziehungen“ im Sinne der Leitsätze gelten, obwohl ein Unternehmen zu den von ihnen verursachten negativen Effekten beitragen kann;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Feststellung, dass bei der Zusammenarbeit mit Lieferfirmen und anderen Unternehmen, mit denen sie Geschäftsbeziehungen zu deren Leistungsverbesserung unterhalten, die Zusammenarbeit mit und die </a:t>
            </a:r>
            <a:r>
              <a:rPr lang="de-AT" sz="1200" b="1" kern="1200" dirty="0">
                <a:solidFill>
                  <a:schemeClr val="tx1"/>
                </a:solidFill>
                <a:effectLst/>
                <a:latin typeface="+mn-lt"/>
                <a:ea typeface="+mn-ea"/>
                <a:cs typeface="+mn-cs"/>
              </a:rPr>
              <a:t>Unterstützung von kleinen und mittleren Unternehmen besonders wichtig ist</a:t>
            </a:r>
            <a:r>
              <a:rPr lang="de-AT"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pPr marL="0" indent="0">
              <a:buFont typeface="Arial" panose="020B0604020202020204" pitchFamily="34" charset="0"/>
              <a:buNone/>
            </a:pPr>
            <a:endParaRPr lang="de-DE" sz="1200" kern="1200" dirty="0">
              <a:solidFill>
                <a:schemeClr val="tx1"/>
              </a:solidFill>
              <a:effectLst/>
              <a:latin typeface="+mn-lt"/>
              <a:ea typeface="+mn-ea"/>
              <a:cs typeface="+mn-cs"/>
            </a:endParaRPr>
          </a:p>
          <a:p>
            <a:r>
              <a:rPr lang="de-AT" sz="1200" b="1" kern="1200" dirty="0">
                <a:solidFill>
                  <a:schemeClr val="tx1"/>
                </a:solidFill>
                <a:effectLst/>
                <a:latin typeface="+mn-lt"/>
                <a:ea typeface="+mn-ea"/>
                <a:cs typeface="+mn-cs"/>
              </a:rPr>
              <a:t>Andere allgemeine Grundsätze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a:t>
            </a:r>
            <a:r>
              <a:rPr lang="de-AT" sz="1200" b="1" kern="1200" dirty="0">
                <a:solidFill>
                  <a:schemeClr val="tx1"/>
                </a:solidFill>
                <a:effectLst/>
                <a:latin typeface="+mn-lt"/>
                <a:ea typeface="+mn-ea"/>
                <a:cs typeface="+mn-cs"/>
              </a:rPr>
              <a:t>von Repressalien absehen und Maßnahmen zu deren Verhinderung ergreifen </a:t>
            </a:r>
            <a:r>
              <a:rPr lang="de-AT" sz="1200" kern="1200" dirty="0">
                <a:solidFill>
                  <a:schemeClr val="tx1"/>
                </a:solidFill>
                <a:effectLst/>
                <a:latin typeface="+mn-lt"/>
                <a:ea typeface="+mn-ea"/>
                <a:cs typeface="+mn-cs"/>
              </a:rPr>
              <a:t>sollten</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in Bezug auf Personen, die Untersuchungen durchführen oder Bedenken über ihre Tätigkeiten, Produkte oder Dienstleistungen äußern, und dass sie ein Umfeld fördern sollten, in dem sich die Menschen sicher fühlen, wenn sie Bedenken äußern; </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u="none" kern="1200" dirty="0">
                <a:solidFill>
                  <a:schemeClr val="tx1"/>
                </a:solidFill>
                <a:effectLst/>
                <a:latin typeface="+mn-lt"/>
                <a:ea typeface="+mn-ea"/>
                <a:cs typeface="+mn-cs"/>
              </a:rPr>
              <a:t>Hervorhebung, dass Unternehmen </a:t>
            </a:r>
            <a:r>
              <a:rPr lang="de-AT" sz="1200" b="1" u="none" kern="1200" dirty="0">
                <a:solidFill>
                  <a:schemeClr val="tx1"/>
                </a:solidFill>
                <a:effectLst/>
                <a:latin typeface="+mn-lt"/>
                <a:ea typeface="+mn-ea"/>
                <a:cs typeface="+mn-cs"/>
              </a:rPr>
              <a:t>Transparenz und Integrität bei Lobbying-Aktivitäten </a:t>
            </a:r>
            <a:r>
              <a:rPr lang="de-AT" sz="1200" u="none" kern="1200" dirty="0">
                <a:solidFill>
                  <a:schemeClr val="tx1"/>
                </a:solidFill>
                <a:effectLst/>
                <a:latin typeface="+mn-lt"/>
                <a:ea typeface="+mn-ea"/>
                <a:cs typeface="+mn-cs"/>
              </a:rPr>
              <a:t>sicherstellen sollten, indem sie die OECD-Empfehlung zu den Grundsätzen für Transparenz und Integrität in der Lobbyarbeit </a:t>
            </a:r>
            <a:r>
              <a:rPr lang="de-AT" sz="1200" u="sng" kern="1200" dirty="0">
                <a:solidFill>
                  <a:schemeClr val="tx1"/>
                </a:solidFill>
                <a:effectLst/>
                <a:latin typeface="+mn-lt"/>
                <a:ea typeface="+mn-ea"/>
                <a:cs typeface="+mn-cs"/>
              </a:rPr>
              <a:t>[</a:t>
            </a:r>
            <a:r>
              <a:rPr lang="de-AT" sz="1200" u="sng" kern="1200" dirty="0">
                <a:solidFill>
                  <a:schemeClr val="tx1"/>
                </a:solidFill>
                <a:effectLst/>
                <a:latin typeface="+mn-lt"/>
                <a:ea typeface="+mn-ea"/>
                <a:cs typeface="+mn-cs"/>
                <a:hlinkClick r:id="rId3"/>
              </a:rPr>
              <a:t>OECD/LEGAL/0379</a:t>
            </a:r>
            <a:r>
              <a:rPr lang="de-AT" sz="1200" kern="1200" dirty="0">
                <a:solidFill>
                  <a:schemeClr val="tx1"/>
                </a:solidFill>
                <a:effectLst/>
                <a:latin typeface="+mn-lt"/>
                <a:ea typeface="+mn-ea"/>
                <a:cs typeface="+mn-cs"/>
              </a:rPr>
              <a:t>] gebührend berücksichtigen und sicherstellen, dass ihre Lobbying-Aktivitäten mit ihren Verpflichtungen und Zielen in den unter die Leitsätze fallenden Angelegenheiten im Einklang stehen;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u="none" kern="1200" dirty="0">
                <a:solidFill>
                  <a:schemeClr val="tx1"/>
                </a:solidFill>
                <a:effectLst/>
                <a:latin typeface="+mn-lt"/>
                <a:ea typeface="+mn-ea"/>
                <a:cs typeface="+mn-cs"/>
              </a:rPr>
              <a:t>Hervorhebung, dass </a:t>
            </a:r>
            <a:r>
              <a:rPr lang="de-AT" sz="1200" b="1" u="none" kern="1200" dirty="0">
                <a:solidFill>
                  <a:schemeClr val="tx1"/>
                </a:solidFill>
                <a:effectLst/>
                <a:latin typeface="+mn-lt"/>
                <a:ea typeface="+mn-ea"/>
                <a:cs typeface="+mn-cs"/>
              </a:rPr>
              <a:t>Selbstregulierungspraktiken und Multi-Stakeholder-Initiativen </a:t>
            </a:r>
            <a:r>
              <a:rPr lang="de-AT" sz="1200" u="none" kern="1200" dirty="0">
                <a:solidFill>
                  <a:schemeClr val="tx1"/>
                </a:solidFill>
                <a:effectLst/>
                <a:latin typeface="+mn-lt"/>
                <a:ea typeface="+mn-ea"/>
                <a:cs typeface="+mn-cs"/>
              </a:rPr>
              <a:t>für verantwortungsvolles unternehmerisches Handeln glaubwürdig und transparent sein und im Einklang mit den einschlägigen internationalen Standards wie den Leitsätzen stehen sollten, und, dass die Unternehmen zwar auf Branchen- oder Multi-Stakeholder-Ebene zusammenarbeiten können, aber weiterhin individuell für die wirksame Erfüllung ihrer Sorgfaltspflicht verantwortlich sind.</a:t>
            </a:r>
            <a:endParaRPr lang="de-DE" sz="1200" u="none" kern="1200" dirty="0">
              <a:solidFill>
                <a:schemeClr val="tx1"/>
              </a:solidFill>
              <a:effectLst/>
              <a:latin typeface="+mn-lt"/>
              <a:ea typeface="+mn-ea"/>
              <a:cs typeface="+mn-cs"/>
            </a:endParaRPr>
          </a:p>
          <a:p>
            <a:pPr algn="just">
              <a:lnSpc>
                <a:spcPts val="1300"/>
              </a:lnSpc>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7</a:t>
            </a:fld>
            <a:endParaRPr lang="en-US"/>
          </a:p>
        </p:txBody>
      </p:sp>
    </p:spTree>
    <p:extLst>
      <p:ext uri="{BB962C8B-B14F-4D97-AF65-F5344CB8AC3E}">
        <p14:creationId xmlns:p14="http://schemas.microsoft.com/office/powerpoint/2010/main" val="398277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300"/>
              </a:lnSpc>
              <a:spcBef>
                <a:spcPts val="600"/>
              </a:spcBef>
              <a:spcAft>
                <a:spcPts val="600"/>
              </a:spcAft>
              <a:buFont typeface="+mj-lt"/>
              <a:buNone/>
            </a:pP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Kapitel</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III: </a:t>
            </a: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Offenlegung</a:t>
            </a:r>
            <a:r>
              <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von </a:t>
            </a:r>
            <a:r>
              <a:rPr lang="en-GB" sz="1200" b="1"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Informationen</a:t>
            </a: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mj-lt"/>
              <a:buNone/>
            </a:pPr>
            <a:endParaRPr lang="en-GB"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r>
              <a:rPr lang="de-AT" sz="1200" kern="1200" dirty="0">
                <a:solidFill>
                  <a:schemeClr val="tx1"/>
                </a:solidFill>
                <a:effectLst/>
                <a:latin typeface="+mn-lt"/>
                <a:ea typeface="+mn-ea"/>
                <a:cs typeface="+mn-cs"/>
              </a:rPr>
              <a:t>Dieses Kapitel enthält Empfehlungen für Unternehmen in Bezug auf die Offenlegung wesentlicher Informationen und die Offenlegung von Informationen über verantwortungsvolles unternehmerisches Handeln, selbst wenn diese Informationen nicht als wesentlich angesehen werden. Zu den wichtigsten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Angleichung an die überarbeiteten </a:t>
            </a:r>
            <a:r>
              <a:rPr lang="de-AT" sz="1200" b="1" kern="1200" dirty="0">
                <a:solidFill>
                  <a:schemeClr val="tx1"/>
                </a:solidFill>
                <a:effectLst/>
                <a:latin typeface="+mn-lt"/>
                <a:ea typeface="+mn-ea"/>
                <a:cs typeface="+mn-cs"/>
              </a:rPr>
              <a:t>G20/OECD-Grundsätze der Corporate </a:t>
            </a:r>
            <a:r>
              <a:rPr lang="de-AT" sz="1200" b="1" kern="1200" dirty="0" err="1">
                <a:solidFill>
                  <a:schemeClr val="tx1"/>
                </a:solidFill>
                <a:effectLst/>
                <a:latin typeface="+mn-lt"/>
                <a:ea typeface="+mn-ea"/>
                <a:cs typeface="+mn-cs"/>
              </a:rPr>
              <a:t>Governance</a:t>
            </a:r>
            <a:r>
              <a:rPr lang="de-AT" sz="1200" kern="1200" dirty="0">
                <a:solidFill>
                  <a:schemeClr val="tx1"/>
                </a:solidFill>
                <a:effectLst/>
                <a:latin typeface="+mn-lt"/>
                <a:ea typeface="+mn-ea"/>
                <a:cs typeface="+mn-cs"/>
              </a:rPr>
              <a:t>, auch in Bezug auf wirtschaftliches Eigentum, Zusammensetzung des Boards und Wesentlichkeit;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wie wichtig es ist, dass Unternehmen </a:t>
            </a:r>
            <a:r>
              <a:rPr lang="de-AT" sz="1200" b="1" kern="1200" dirty="0">
                <a:solidFill>
                  <a:schemeClr val="tx1"/>
                </a:solidFill>
                <a:effectLst/>
                <a:latin typeface="+mn-lt"/>
                <a:ea typeface="+mn-ea"/>
                <a:cs typeface="+mn-cs"/>
              </a:rPr>
              <a:t>Informationen über verantwortungsvolles unternehmerisches Handeln </a:t>
            </a:r>
            <a:r>
              <a:rPr lang="de-AT" sz="1200" kern="1200" dirty="0">
                <a:solidFill>
                  <a:schemeClr val="tx1"/>
                </a:solidFill>
                <a:effectLst/>
                <a:latin typeface="+mn-lt"/>
                <a:ea typeface="+mn-ea"/>
                <a:cs typeface="+mn-cs"/>
              </a:rPr>
              <a:t>in Übereinstimmung mit dem sechsstufigen Due-Diligence-Prozess der Leitsätze </a:t>
            </a:r>
            <a:r>
              <a:rPr lang="de-AT" sz="1200" b="1" kern="1200" dirty="0">
                <a:solidFill>
                  <a:schemeClr val="tx1"/>
                </a:solidFill>
                <a:effectLst/>
                <a:latin typeface="+mn-lt"/>
                <a:ea typeface="+mn-ea"/>
                <a:cs typeface="+mn-cs"/>
              </a:rPr>
              <a:t>offenlegen</a:t>
            </a:r>
            <a:r>
              <a:rPr lang="de-AT" sz="1200" kern="1200" dirty="0">
                <a:solidFill>
                  <a:schemeClr val="tx1"/>
                </a:solidFill>
                <a:effectLst/>
                <a:latin typeface="+mn-lt"/>
                <a:ea typeface="+mn-ea"/>
                <a:cs typeface="+mn-cs"/>
              </a:rPr>
              <a:t>. Ebenso Betonung </a:t>
            </a:r>
            <a:r>
              <a:rPr lang="de-AT" sz="1200" b="1" kern="1200" dirty="0">
                <a:solidFill>
                  <a:schemeClr val="tx1"/>
                </a:solidFill>
                <a:effectLst/>
                <a:latin typeface="+mn-lt"/>
                <a:ea typeface="+mn-ea"/>
                <a:cs typeface="+mn-cs"/>
              </a:rPr>
              <a:t>externer Prüfungen</a:t>
            </a:r>
            <a:r>
              <a:rPr lang="de-AT" sz="1200" kern="1200" dirty="0">
                <a:solidFill>
                  <a:schemeClr val="tx1"/>
                </a:solidFill>
                <a:effectLst/>
                <a:latin typeface="+mn-lt"/>
                <a:ea typeface="+mn-ea"/>
                <a:cs typeface="+mn-cs"/>
              </a:rPr>
              <a:t>, um die Glaubwürdigkeit der Informationen über verantwortungsvolles unternehmerisches Handeln zu erhöhen;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a:t>
            </a:r>
            <a:r>
              <a:rPr lang="de-AT" sz="1200" b="1" kern="1200" dirty="0">
                <a:solidFill>
                  <a:schemeClr val="tx1"/>
                </a:solidFill>
                <a:effectLst/>
                <a:latin typeface="+mn-lt"/>
                <a:ea typeface="+mn-ea"/>
                <a:cs typeface="+mn-cs"/>
              </a:rPr>
              <a:t>Due-Diligence-Vorkehrungen</a:t>
            </a:r>
            <a:r>
              <a:rPr lang="de-AT" sz="1200" kern="1200" dirty="0">
                <a:solidFill>
                  <a:schemeClr val="tx1"/>
                </a:solidFill>
                <a:effectLst/>
                <a:latin typeface="+mn-lt"/>
                <a:ea typeface="+mn-ea"/>
                <a:cs typeface="+mn-cs"/>
              </a:rPr>
              <a:t> </a:t>
            </a:r>
            <a:r>
              <a:rPr lang="de-AT" sz="1200" b="1" kern="1200" dirty="0">
                <a:solidFill>
                  <a:schemeClr val="tx1"/>
                </a:solidFill>
                <a:effectLst/>
                <a:latin typeface="+mn-lt"/>
                <a:ea typeface="+mn-ea"/>
                <a:cs typeface="+mn-cs"/>
              </a:rPr>
              <a:t>Unternehmen bei der Ermittlung wesentlicher Risiken und Effekte </a:t>
            </a:r>
            <a:r>
              <a:rPr lang="de-AT" sz="1200" kern="1200" dirty="0">
                <a:solidFill>
                  <a:schemeClr val="tx1"/>
                </a:solidFill>
                <a:effectLst/>
                <a:latin typeface="+mn-lt"/>
                <a:ea typeface="+mn-ea"/>
                <a:cs typeface="+mn-cs"/>
              </a:rPr>
              <a:t>unterstützen</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und die Relevanz, Qualität und Vergleichbarkeit solcher Offenlegungen verbessern </a:t>
            </a:r>
            <a:r>
              <a:rPr lang="de-AT" sz="1200" b="1" kern="1200" dirty="0">
                <a:solidFill>
                  <a:schemeClr val="tx1"/>
                </a:solidFill>
                <a:effectLst/>
                <a:latin typeface="+mn-lt"/>
                <a:ea typeface="+mn-ea"/>
                <a:cs typeface="+mn-cs"/>
              </a:rPr>
              <a:t>können</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Anerkennung der Tatsache, dass </a:t>
            </a:r>
            <a:r>
              <a:rPr lang="de-AT" sz="1200" b="1" kern="1200" dirty="0">
                <a:solidFill>
                  <a:schemeClr val="tx1"/>
                </a:solidFill>
                <a:effectLst/>
                <a:latin typeface="+mn-lt"/>
                <a:ea typeface="+mn-ea"/>
                <a:cs typeface="+mn-cs"/>
              </a:rPr>
              <a:t>Informationen über verantwortungsvolles unternehmerisches Handeln als wesentlich angesehen werden können</a:t>
            </a:r>
            <a:r>
              <a:rPr lang="de-AT" sz="1200" kern="1200" dirty="0">
                <a:solidFill>
                  <a:schemeClr val="tx1"/>
                </a:solidFill>
                <a:effectLst/>
                <a:latin typeface="+mn-lt"/>
                <a:ea typeface="+mn-ea"/>
                <a:cs typeface="+mn-cs"/>
              </a:rPr>
              <a:t>, wenn davon auszugehen ist, dass ihre Auslassung oder falsche Darstellung die Beurteilung des Wertes eines Unternehmens, den Zeitpunkt und die Sicherheit künftiger Cashflows eines Unternehmens oder die Investitions- oder Abstimmungsentscheidungen eines Anlegers/einer Anlegerin beeinflussen kann, und dass </a:t>
            </a:r>
            <a:r>
              <a:rPr lang="de-AT" sz="1200" b="1" kern="1200" dirty="0">
                <a:solidFill>
                  <a:schemeClr val="tx1"/>
                </a:solidFill>
                <a:effectLst/>
                <a:latin typeface="+mn-lt"/>
                <a:ea typeface="+mn-ea"/>
                <a:cs typeface="+mn-cs"/>
              </a:rPr>
              <a:t>die Festlegung, welche Informationen wesentlich sind, </a:t>
            </a:r>
            <a:r>
              <a:rPr lang="de-AT" sz="1200" kern="1200" dirty="0">
                <a:solidFill>
                  <a:schemeClr val="tx1"/>
                </a:solidFill>
                <a:effectLst/>
                <a:latin typeface="+mn-lt"/>
                <a:ea typeface="+mn-ea"/>
                <a:cs typeface="+mn-cs"/>
              </a:rPr>
              <a:t>im Laufe der Zeit und je nach lokalem Kontext, unternehmensspezifischen Umständen und rechtlichen Anforderungen </a:t>
            </a:r>
            <a:r>
              <a:rPr lang="de-AT" sz="1200" b="1" kern="1200" dirty="0">
                <a:solidFill>
                  <a:schemeClr val="tx1"/>
                </a:solidFill>
                <a:effectLst/>
                <a:latin typeface="+mn-lt"/>
                <a:ea typeface="+mn-ea"/>
                <a:cs typeface="+mn-cs"/>
              </a:rPr>
              <a:t>variieren kann</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8</a:t>
            </a:fld>
            <a:endParaRPr lang="en-US"/>
          </a:p>
        </p:txBody>
      </p:sp>
    </p:spTree>
    <p:extLst>
      <p:ext uri="{BB962C8B-B14F-4D97-AF65-F5344CB8AC3E}">
        <p14:creationId xmlns:p14="http://schemas.microsoft.com/office/powerpoint/2010/main" val="314949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Kapitel</a:t>
            </a:r>
            <a:r>
              <a:rPr lang="en-GB" b="1" dirty="0"/>
              <a:t> IV: </a:t>
            </a:r>
            <a:r>
              <a:rPr lang="en-GB" b="1" dirty="0" err="1"/>
              <a:t>Menschenrechte</a:t>
            </a:r>
            <a:endParaRPr lang="en-GB" b="1" dirty="0"/>
          </a:p>
          <a:p>
            <a:endParaRPr lang="en-GB" b="1" dirty="0"/>
          </a:p>
          <a:p>
            <a:r>
              <a:rPr lang="de-AT" sz="1200" kern="1200" dirty="0">
                <a:solidFill>
                  <a:schemeClr val="tx1"/>
                </a:solidFill>
                <a:effectLst/>
                <a:latin typeface="+mn-lt"/>
                <a:ea typeface="+mn-ea"/>
                <a:cs typeface="+mn-cs"/>
              </a:rPr>
              <a:t>Dieses Kapitel steht im Einklang mit der unternehmerischen Verantwortung, die Menschenrechte zu achten, eine Verantwortung, die in den VN-Leitprinzipien für Wirtschaft und Menschenrechte verankert ist. Dazu gehört auch, dass Unternehmen mit gebotener Sorgfalt vorgehen, um zu verhindern, dass sie negative Folgen für die Menschenrechte verursachen, zu ihnen beitragen oder direkt mit ihnen in Verbindung stehen. Zu den wichtigsten Aktualisierungen gehören:</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insbesondere etwaige negative Auswirkungen auf Einzelpersonen, z. B. </a:t>
            </a:r>
            <a:r>
              <a:rPr lang="de-AT" sz="1200" b="1" kern="1200" dirty="0">
                <a:solidFill>
                  <a:schemeClr val="tx1"/>
                </a:solidFill>
                <a:effectLst/>
                <a:latin typeface="+mn-lt"/>
                <a:ea typeface="+mn-ea"/>
                <a:cs typeface="+mn-cs"/>
              </a:rPr>
              <a:t>Menschenrechtsverteidigende</a:t>
            </a:r>
            <a:r>
              <a:rPr lang="de-AT" sz="1200" kern="1200" dirty="0">
                <a:solidFill>
                  <a:schemeClr val="tx1"/>
                </a:solidFill>
                <a:effectLst/>
                <a:latin typeface="+mn-lt"/>
                <a:ea typeface="+mn-ea"/>
                <a:cs typeface="+mn-cs"/>
              </a:rPr>
              <a:t>, beachten sollten, die </a:t>
            </a:r>
            <a:r>
              <a:rPr lang="de-AT" sz="1200" b="1" kern="1200" dirty="0">
                <a:solidFill>
                  <a:schemeClr val="tx1"/>
                </a:solidFill>
                <a:effectLst/>
                <a:latin typeface="+mn-lt"/>
                <a:ea typeface="+mn-ea"/>
                <a:cs typeface="+mn-cs"/>
              </a:rPr>
              <a:t>aufgrund von Marginalisierung, Vulnerabilität </a:t>
            </a:r>
            <a:r>
              <a:rPr lang="de-AT" sz="1200" kern="1200" dirty="0">
                <a:solidFill>
                  <a:schemeClr val="tx1"/>
                </a:solidFill>
                <a:effectLst/>
                <a:latin typeface="+mn-lt"/>
                <a:ea typeface="+mn-ea"/>
                <a:cs typeface="+mn-cs"/>
              </a:rPr>
              <a:t>oder anderen Umständen, einzeln oder als Mitglieder bestimmter Gruppen oder Bevölkerungsgruppen, einschließlich </a:t>
            </a:r>
            <a:r>
              <a:rPr lang="de-AT" sz="1200" b="1" kern="1200" dirty="0">
                <a:solidFill>
                  <a:schemeClr val="tx1"/>
                </a:solidFill>
                <a:effectLst/>
                <a:latin typeface="+mn-lt"/>
                <a:ea typeface="+mn-ea"/>
                <a:cs typeface="+mn-cs"/>
              </a:rPr>
              <a:t>indigener Völker, einem erhöhten Risiko </a:t>
            </a:r>
            <a:r>
              <a:rPr lang="de-AT" sz="1200" kern="1200" dirty="0">
                <a:solidFill>
                  <a:schemeClr val="tx1"/>
                </a:solidFill>
                <a:effectLst/>
                <a:latin typeface="+mn-lt"/>
                <a:ea typeface="+mn-ea"/>
                <a:cs typeface="+mn-cs"/>
              </a:rPr>
              <a:t>ausgesetzt sein können</a:t>
            </a:r>
            <a:r>
              <a:rPr lang="de-AT" sz="1200" b="1"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sowie Feststellung, dass OECD-Leitfäden zur Erfüllung der Sorgfaltspflicht in dieser Hinsicht weitere praktische Hinweise enthalten, u. a. in Bezug auf die </a:t>
            </a:r>
            <a:r>
              <a:rPr lang="de-AT" sz="1200" b="1" kern="1200" dirty="0">
                <a:solidFill>
                  <a:schemeClr val="tx1"/>
                </a:solidFill>
                <a:effectLst/>
                <a:latin typeface="+mn-lt"/>
                <a:ea typeface="+mn-ea"/>
                <a:cs typeface="+mn-cs"/>
              </a:rPr>
              <a:t>freie, vorherige und informierte Zustimmung (Free, Prior and </a:t>
            </a:r>
            <a:r>
              <a:rPr lang="de-AT" sz="1200" b="1" kern="1200" dirty="0" err="1">
                <a:solidFill>
                  <a:schemeClr val="tx1"/>
                </a:solidFill>
                <a:effectLst/>
                <a:latin typeface="+mn-lt"/>
                <a:ea typeface="+mn-ea"/>
                <a:cs typeface="+mn-cs"/>
              </a:rPr>
              <a:t>Informed</a:t>
            </a:r>
            <a:r>
              <a:rPr lang="de-AT" sz="1200" b="1" kern="1200" dirty="0">
                <a:solidFill>
                  <a:schemeClr val="tx1"/>
                </a:solidFill>
                <a:effectLst/>
                <a:latin typeface="+mn-lt"/>
                <a:ea typeface="+mn-ea"/>
                <a:cs typeface="+mn-cs"/>
              </a:rPr>
              <a:t> </a:t>
            </a:r>
            <a:r>
              <a:rPr lang="de-AT" sz="1200" b="1" kern="1200" dirty="0" err="1">
                <a:solidFill>
                  <a:schemeClr val="tx1"/>
                </a:solidFill>
                <a:effectLst/>
                <a:latin typeface="+mn-lt"/>
                <a:ea typeface="+mn-ea"/>
                <a:cs typeface="+mn-cs"/>
              </a:rPr>
              <a:t>Consent</a:t>
            </a:r>
            <a:r>
              <a:rPr lang="de-AT" sz="1200" b="1" kern="1200" dirty="0">
                <a:solidFill>
                  <a:schemeClr val="tx1"/>
                </a:solidFill>
                <a:effectLst/>
                <a:latin typeface="+mn-lt"/>
                <a:ea typeface="+mn-ea"/>
                <a:cs typeface="+mn-cs"/>
              </a:rPr>
              <a:t> – FPIC)</a:t>
            </a:r>
            <a:r>
              <a:rPr lang="de-AT"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AT" sz="1200" kern="1200" dirty="0">
                <a:solidFill>
                  <a:schemeClr val="tx1"/>
                </a:solidFill>
                <a:effectLst/>
                <a:latin typeface="+mn-lt"/>
                <a:ea typeface="+mn-ea"/>
                <a:cs typeface="+mn-cs"/>
              </a:rPr>
              <a:t>Hervorhebung, dass Unternehmen im Kontext </a:t>
            </a:r>
            <a:r>
              <a:rPr lang="de-AT" sz="1200" b="1" kern="1200" dirty="0">
                <a:solidFill>
                  <a:schemeClr val="tx1"/>
                </a:solidFill>
                <a:effectLst/>
                <a:latin typeface="+mn-lt"/>
                <a:ea typeface="+mn-ea"/>
                <a:cs typeface="+mn-cs"/>
              </a:rPr>
              <a:t>bewaffneter Konflikte oder erhöhter Risiken schwerer Menschenrechtsverletzungen </a:t>
            </a:r>
            <a:r>
              <a:rPr lang="de-AT" sz="1200" kern="1200" dirty="0">
                <a:solidFill>
                  <a:schemeClr val="tx1"/>
                </a:solidFill>
                <a:effectLst/>
                <a:latin typeface="+mn-lt"/>
                <a:ea typeface="+mn-ea"/>
                <a:cs typeface="+mn-cs"/>
              </a:rPr>
              <a:t>einer verstärkten Sorgfaltspflicht in Bezug auf negative Effekte, einschließlich Verstößen gegen das humanitäre Völkerrecht, nachkommen sollten. </a:t>
            </a:r>
            <a:endParaRPr lang="de-DE" sz="1200" kern="1200" dirty="0">
              <a:solidFill>
                <a:schemeClr val="tx1"/>
              </a:solidFill>
              <a:effectLst/>
              <a:latin typeface="+mn-lt"/>
              <a:ea typeface="+mn-ea"/>
              <a:cs typeface="+mn-cs"/>
            </a:endParaRPr>
          </a:p>
          <a:p>
            <a:pPr marL="342900" lvl="0" indent="-342900" algn="just">
              <a:lnSpc>
                <a:spcPts val="1300"/>
              </a:lnSpc>
              <a:spcBef>
                <a:spcPts val="600"/>
              </a:spcBef>
              <a:spcAft>
                <a:spcPts val="60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7CF0676-D282-42BC-BCA7-F81A82DEF4C2}" type="slidenum">
              <a:rPr lang="en-US" smtClean="0"/>
              <a:t>9</a:t>
            </a:fld>
            <a:endParaRPr lang="en-US"/>
          </a:p>
        </p:txBody>
      </p:sp>
    </p:spTree>
    <p:extLst>
      <p:ext uri="{BB962C8B-B14F-4D97-AF65-F5344CB8AC3E}">
        <p14:creationId xmlns:p14="http://schemas.microsoft.com/office/powerpoint/2010/main" val="275554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2">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graphics, font, graphic design, logo&#10;&#10;Description automatically generated">
            <a:extLst>
              <a:ext uri="{FF2B5EF4-FFF2-40B4-BE49-F238E27FC236}">
                <a16:creationId xmlns:a16="http://schemas.microsoft.com/office/drawing/2014/main" id="{27DC2AC3-F551-0639-4B0C-F9F12064D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4" name="TextBox 23">
            <a:extLst>
              <a:ext uri="{FF2B5EF4-FFF2-40B4-BE49-F238E27FC236}">
                <a16:creationId xmlns:a16="http://schemas.microsoft.com/office/drawing/2014/main" id="{220D7CE7-48A4-D8F8-77DE-EF5D1304F083}"/>
              </a:ext>
            </a:extLst>
          </p:cNvPr>
          <p:cNvSpPr txBox="1"/>
          <p:nvPr userDrawn="1"/>
        </p:nvSpPr>
        <p:spPr>
          <a:xfrm>
            <a:off x="655476" y="3119831"/>
            <a:ext cx="8794102" cy="2308324"/>
          </a:xfrm>
          <a:prstGeom prst="rect">
            <a:avLst/>
          </a:prstGeom>
          <a:noFill/>
        </p:spPr>
        <p:txBody>
          <a:bodyPr wrap="square">
            <a:spAutoFit/>
          </a:bodyPr>
          <a:lstStyle/>
          <a:p>
            <a:r>
              <a:rPr lang="en-US" sz="4800">
                <a:solidFill>
                  <a:schemeClr val="tx1">
                    <a:lumMod val="75000"/>
                    <a:lumOff val="25000"/>
                  </a:schemeClr>
                </a:solidFill>
              </a:rPr>
              <a:t>OECD Guidelines for Multinational Enterprises on Responsible Business Conduct</a:t>
            </a:r>
          </a:p>
        </p:txBody>
      </p:sp>
      <p:pic>
        <p:nvPicPr>
          <p:cNvPr id="3" name="Picture 2" descr="A picture containing text, screenshot, font, aqua&#10;&#10;Description automatically generated">
            <a:extLst>
              <a:ext uri="{FF2B5EF4-FFF2-40B4-BE49-F238E27FC236}">
                <a16:creationId xmlns:a16="http://schemas.microsoft.com/office/drawing/2014/main" id="{CDB71670-753F-3E38-68D3-F0185DF67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88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EB6E-BBDD-A9EE-FF94-1AEDA97D3A37}"/>
              </a:ext>
            </a:extLst>
          </p:cNvPr>
          <p:cNvSpPr>
            <a:spLocks noGrp="1"/>
          </p:cNvSpPr>
          <p:nvPr>
            <p:ph type="title"/>
          </p:nvPr>
        </p:nvSpPr>
        <p:spPr/>
        <p:txBody>
          <a:bodyPr/>
          <a:lstStyle/>
          <a:p>
            <a:r>
              <a:rPr lang="en-US"/>
              <a:t>Click to edit Master title style</a:t>
            </a:r>
          </a:p>
        </p:txBody>
      </p:sp>
      <p:pic>
        <p:nvPicPr>
          <p:cNvPr id="6" name="Picture 5" descr="A picture containing text, screenshot, font, businesscard&#10;&#10;Description automatically generated">
            <a:extLst>
              <a:ext uri="{FF2B5EF4-FFF2-40B4-BE49-F238E27FC236}">
                <a16:creationId xmlns:a16="http://schemas.microsoft.com/office/drawing/2014/main" id="{CA648341-AD50-A76C-B48C-D114174C2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115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157D-5154-7335-2A3E-AA7B207DA539}"/>
              </a:ext>
            </a:extLst>
          </p:cNvPr>
          <p:cNvSpPr>
            <a:spLocks noGrp="1"/>
          </p:cNvSpPr>
          <p:nvPr>
            <p:ph type="title"/>
          </p:nvPr>
        </p:nvSpPr>
        <p:spPr/>
        <p:txBody>
          <a:bodyPr/>
          <a:lstStyle/>
          <a:p>
            <a:r>
              <a:rPr lang="en-US"/>
              <a:t>Click to edit Master title style</a:t>
            </a:r>
          </a:p>
        </p:txBody>
      </p:sp>
      <p:pic>
        <p:nvPicPr>
          <p:cNvPr id="4" name="Picture 3" descr="A picture containing text, screenshot, font, aqua&#10;&#10;Description automatically generated">
            <a:extLst>
              <a:ext uri="{FF2B5EF4-FFF2-40B4-BE49-F238E27FC236}">
                <a16:creationId xmlns:a16="http://schemas.microsoft.com/office/drawing/2014/main" id="{DF8E933F-2D45-65D1-EC20-0B1194C09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684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bg>
      <p:bgPr>
        <a:solidFill>
          <a:schemeClr val="bg1"/>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3B8EEBC4-BAFE-BD80-E403-353D753BE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6302" y="85866"/>
            <a:ext cx="892037" cy="752843"/>
          </a:xfrm>
          <a:prstGeom prst="rect">
            <a:avLst/>
          </a:prstGeom>
        </p:spPr>
      </p:pic>
      <p:sp>
        <p:nvSpPr>
          <p:cNvPr id="5" name="Text Placeholder 4">
            <a:extLst>
              <a:ext uri="{FF2B5EF4-FFF2-40B4-BE49-F238E27FC236}">
                <a16:creationId xmlns:a16="http://schemas.microsoft.com/office/drawing/2014/main" id="{5384BFA1-3612-532A-7BF5-CBE6942C8682}"/>
              </a:ext>
            </a:extLst>
          </p:cNvPr>
          <p:cNvSpPr>
            <a:spLocks noGrp="1"/>
          </p:cNvSpPr>
          <p:nvPr>
            <p:ph type="body" sz="quarter" idx="10"/>
          </p:nvPr>
        </p:nvSpPr>
        <p:spPr>
          <a:xfrm>
            <a:off x="541338" y="1401723"/>
            <a:ext cx="7950200" cy="5065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83284A29-E101-0D84-DE97-4671D3335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7931"/>
          <a:stretch/>
        </p:blipFill>
        <p:spPr>
          <a:xfrm>
            <a:off x="0" y="714400"/>
            <a:ext cx="732090" cy="752843"/>
          </a:xfrm>
          <a:prstGeom prst="rect">
            <a:avLst/>
          </a:prstGeom>
        </p:spPr>
      </p:pic>
      <p:pic>
        <p:nvPicPr>
          <p:cNvPr id="3" name="Graphic 2">
            <a:extLst>
              <a:ext uri="{FF2B5EF4-FFF2-40B4-BE49-F238E27FC236}">
                <a16:creationId xmlns:a16="http://schemas.microsoft.com/office/drawing/2014/main" id="{2B5B030C-F077-C9C3-FD4A-60E263FC8D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628"/>
          <a:stretch/>
        </p:blipFill>
        <p:spPr>
          <a:xfrm>
            <a:off x="0" y="106429"/>
            <a:ext cx="377973" cy="752843"/>
          </a:xfrm>
          <a:prstGeom prst="rect">
            <a:avLst/>
          </a:prstGeom>
        </p:spPr>
      </p:pic>
      <p:pic>
        <p:nvPicPr>
          <p:cNvPr id="4" name="Graphic 3">
            <a:extLst>
              <a:ext uri="{FF2B5EF4-FFF2-40B4-BE49-F238E27FC236}">
                <a16:creationId xmlns:a16="http://schemas.microsoft.com/office/drawing/2014/main" id="{41E7CF2E-3762-1236-F793-0EB75621F88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9351"/>
          <a:stretch/>
        </p:blipFill>
        <p:spPr>
          <a:xfrm>
            <a:off x="-37815" y="0"/>
            <a:ext cx="892037" cy="230738"/>
          </a:xfrm>
          <a:prstGeom prst="rect">
            <a:avLst/>
          </a:prstGeom>
        </p:spPr>
      </p:pic>
    </p:spTree>
    <p:extLst>
      <p:ext uri="{BB962C8B-B14F-4D97-AF65-F5344CB8AC3E}">
        <p14:creationId xmlns:p14="http://schemas.microsoft.com/office/powerpoint/2010/main" val="230939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2161737-D5DD-2473-5789-B3192541BAF7}"/>
              </a:ext>
            </a:extLst>
          </p:cNvPr>
          <p:cNvPicPr>
            <a:picLocks noChangeAspect="1"/>
          </p:cNvPicPr>
          <p:nvPr userDrawn="1"/>
        </p:nvPicPr>
        <p:blipFill rotWithShape="1">
          <a:blip r:embed="rId6">
            <a:alphaModFix amt="45000"/>
            <a:extLst>
              <a:ext uri="{96DAC541-7B7A-43D3-8B79-37D633B846F1}">
                <asvg:svgBlip xmlns:asvg="http://schemas.microsoft.com/office/drawing/2016/SVG/main" r:embed="rId7"/>
              </a:ext>
            </a:extLst>
          </a:blip>
          <a:srcRect t="14324" r="55855" b="12871"/>
          <a:stretch/>
        </p:blipFill>
        <p:spPr>
          <a:xfrm>
            <a:off x="8153515" y="1002683"/>
            <a:ext cx="4038485" cy="5855318"/>
          </a:xfrm>
          <a:prstGeom prst="rect">
            <a:avLst/>
          </a:prstGeom>
        </p:spPr>
      </p:pic>
      <p:sp>
        <p:nvSpPr>
          <p:cNvPr id="12" name="Rectangle 11">
            <a:extLst>
              <a:ext uri="{FF2B5EF4-FFF2-40B4-BE49-F238E27FC236}">
                <a16:creationId xmlns:a16="http://schemas.microsoft.com/office/drawing/2014/main" id="{697BC5CE-EE6A-F89D-4B2E-5359978EEDC9}"/>
              </a:ext>
            </a:extLst>
          </p:cNvPr>
          <p:cNvSpPr/>
          <p:nvPr userDrawn="1"/>
        </p:nvSpPr>
        <p:spPr>
          <a:xfrm>
            <a:off x="0" y="0"/>
            <a:ext cx="12192000" cy="1002683"/>
          </a:xfrm>
          <a:prstGeom prst="rect">
            <a:avLst/>
          </a:prstGeom>
          <a:solidFill>
            <a:srgbClr val="1F7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s, font, graphic design, logo&#10;&#10;Description automatically generated">
            <a:extLst>
              <a:ext uri="{FF2B5EF4-FFF2-40B4-BE49-F238E27FC236}">
                <a16:creationId xmlns:a16="http://schemas.microsoft.com/office/drawing/2014/main" id="{3688D372-250D-DB3E-4435-7595C66F6F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51846" y="286498"/>
            <a:ext cx="1623852" cy="398841"/>
          </a:xfrm>
          <a:prstGeom prst="rect">
            <a:avLst/>
          </a:prstGeom>
        </p:spPr>
      </p:pic>
      <p:sp>
        <p:nvSpPr>
          <p:cNvPr id="2" name="Title Placeholder 1">
            <a:extLst>
              <a:ext uri="{FF2B5EF4-FFF2-40B4-BE49-F238E27FC236}">
                <a16:creationId xmlns:a16="http://schemas.microsoft.com/office/drawing/2014/main" id="{E0A1D380-C22C-CEDD-7447-15B15784E02C}"/>
              </a:ext>
            </a:extLst>
          </p:cNvPr>
          <p:cNvSpPr>
            <a:spLocks noGrp="1"/>
          </p:cNvSpPr>
          <p:nvPr>
            <p:ph type="title"/>
          </p:nvPr>
        </p:nvSpPr>
        <p:spPr>
          <a:xfrm>
            <a:off x="101697" y="-149290"/>
            <a:ext cx="10515600" cy="1325563"/>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73650464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0" r:id="rId4"/>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neguidelines.oecd.org/stocktaking-exercise-on-the-oecd-guidelines-for-multinational-enterprises.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9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4374B-54F0-55D2-1305-515EBCB01409}"/>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sz="2800" b="1" dirty="0"/>
              <a:t>Kapitel V: Beschäftigung und Beziehungen zwischen den Sozialpartnern</a:t>
            </a:r>
            <a:endParaRPr lang="en-US" sz="2800" b="1" dirty="0">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85C8D8B2-D817-726E-8407-B7FFDCC2B4D8}"/>
              </a:ext>
            </a:extLst>
          </p:cNvPr>
          <p:cNvGraphicFramePr/>
          <p:nvPr>
            <p:extLst>
              <p:ext uri="{D42A27DB-BD31-4B8C-83A1-F6EECF244321}">
                <p14:modId xmlns:p14="http://schemas.microsoft.com/office/powerpoint/2010/main" val="1835787457"/>
              </p:ext>
            </p:extLst>
          </p:nvPr>
        </p:nvGraphicFramePr>
        <p:xfrm>
          <a:off x="478527" y="1610591"/>
          <a:ext cx="8788303" cy="408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742BB25B-158D-4838-959F-C6C92EB0B8C1}"/>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02147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dirty="0" err="1"/>
              <a:t>Kapitel</a:t>
            </a:r>
            <a:r>
              <a:rPr lang="en-GB" sz="2800" b="1" dirty="0"/>
              <a:t> VI: Umwelt</a:t>
            </a:r>
            <a:endParaRPr lang="en-US" sz="2800" b="1" dirty="0">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4216081843"/>
              </p:ext>
            </p:extLst>
          </p:nvPr>
        </p:nvGraphicFramePr>
        <p:xfrm>
          <a:off x="464673" y="1341326"/>
          <a:ext cx="8979578" cy="437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18E0A699-8B70-4566-B36D-38F6599B081F}"/>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55585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143469"/>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dirty="0" err="1"/>
              <a:t>Kapitel</a:t>
            </a:r>
            <a:r>
              <a:rPr lang="en-GB" sz="2700" b="1" dirty="0"/>
              <a:t> VII:  </a:t>
            </a:r>
            <a:r>
              <a:rPr lang="de-DE" sz="2700" b="1" dirty="0"/>
              <a:t>Bekämpfung von Bestechung und anderen Formen der Korruption</a:t>
            </a:r>
            <a:endParaRPr lang="en-US" sz="2700" b="1" dirty="0">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593967365"/>
              </p:ext>
            </p:extLst>
          </p:nvPr>
        </p:nvGraphicFramePr>
        <p:xfrm>
          <a:off x="464673" y="1341326"/>
          <a:ext cx="8938634" cy="4281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8AC95325-FDB5-4B59-A1E5-78E097B1B2CA}"/>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37640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314902" y="225355"/>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dirty="0" err="1"/>
              <a:t>Kapitel</a:t>
            </a:r>
            <a:r>
              <a:rPr lang="en-GB" sz="2700" b="1" dirty="0"/>
              <a:t> VIII:  </a:t>
            </a:r>
            <a:r>
              <a:rPr lang="en-US" sz="2700" b="1" dirty="0" err="1"/>
              <a:t>Verbraucherinteressen</a:t>
            </a:r>
            <a:endParaRPr lang="en-US" sz="2700" b="1" dirty="0">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2836334376"/>
              </p:ext>
            </p:extLst>
          </p:nvPr>
        </p:nvGraphicFramePr>
        <p:xfrm>
          <a:off x="386043" y="955343"/>
          <a:ext cx="9126448" cy="4804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337877F8-92AD-413A-9CF7-051D962EBBB1}"/>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24446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dirty="0" err="1"/>
              <a:t>Kapitel</a:t>
            </a:r>
            <a:r>
              <a:rPr lang="en-GB" sz="2700" b="1" dirty="0"/>
              <a:t> </a:t>
            </a:r>
            <a:r>
              <a:rPr lang="en-US" sz="2700" b="1" dirty="0"/>
              <a:t>IX: </a:t>
            </a:r>
            <a:r>
              <a:rPr lang="en-US" sz="2700" b="1" dirty="0" err="1"/>
              <a:t>Wissenschaft</a:t>
            </a:r>
            <a:r>
              <a:rPr lang="en-US" sz="2700" b="1" dirty="0"/>
              <a:t>, </a:t>
            </a:r>
            <a:r>
              <a:rPr lang="en-US" sz="2700" b="1" dirty="0" err="1"/>
              <a:t>Technologie</a:t>
            </a:r>
            <a:r>
              <a:rPr lang="en-US" sz="2700" b="1" dirty="0"/>
              <a:t> und Innovation</a:t>
            </a:r>
            <a:endParaRPr lang="en-US" sz="2700" b="1" dirty="0">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4157783577"/>
              </p:ext>
            </p:extLst>
          </p:nvPr>
        </p:nvGraphicFramePr>
        <p:xfrm>
          <a:off x="426986" y="1578612"/>
          <a:ext cx="9058208" cy="4262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C5352C34-F73B-49F6-89B4-6C5E2262E36F}"/>
              </a:ext>
            </a:extLst>
          </p:cNvPr>
          <p:cNvSpPr txBox="1"/>
          <p:nvPr/>
        </p:nvSpPr>
        <p:spPr>
          <a:xfrm>
            <a:off x="9738885" y="62092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3545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dirty="0" err="1"/>
              <a:t>Kapitel</a:t>
            </a:r>
            <a:r>
              <a:rPr lang="en-GB" sz="2700" b="1" dirty="0"/>
              <a:t> </a:t>
            </a:r>
            <a:r>
              <a:rPr lang="en-US" sz="2700" b="1" dirty="0"/>
              <a:t>X: </a:t>
            </a:r>
            <a:r>
              <a:rPr lang="en-US" sz="2700" b="1" dirty="0" err="1"/>
              <a:t>Wettbewerb</a:t>
            </a:r>
            <a:endParaRPr lang="en-US" sz="2700" b="1" dirty="0">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3156524854"/>
              </p:ext>
            </p:extLst>
          </p:nvPr>
        </p:nvGraphicFramePr>
        <p:xfrm>
          <a:off x="440635" y="651381"/>
          <a:ext cx="9140094" cy="4858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1F4358ED-5805-4D2E-BBA8-17DFB4C145A5}"/>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88445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0D14D-7F88-0B96-82F9-E988E42076B3}"/>
              </a:ext>
            </a:extLst>
          </p:cNvPr>
          <p:cNvSpPr txBox="1">
            <a:spLocks/>
          </p:cNvSpPr>
          <p:nvPr/>
        </p:nvSpPr>
        <p:spPr>
          <a:xfrm>
            <a:off x="1283729" y="194183"/>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700" b="1" dirty="0" err="1"/>
              <a:t>Kapitel</a:t>
            </a:r>
            <a:r>
              <a:rPr lang="en-GB" sz="2700" b="1" dirty="0"/>
              <a:t> </a:t>
            </a:r>
            <a:r>
              <a:rPr lang="en-US" sz="2700" b="1" dirty="0"/>
              <a:t>XI: </a:t>
            </a:r>
            <a:r>
              <a:rPr lang="en-US" sz="2700" b="1" dirty="0" err="1"/>
              <a:t>Besteuerung</a:t>
            </a:r>
            <a:endParaRPr lang="en-US" sz="2700" b="1" dirty="0">
              <a:solidFill>
                <a:srgbClr val="5F9127"/>
              </a:solidFill>
              <a:latin typeface="Century Gothic" panose="020B0502020202020204" pitchFamily="34" charset="0"/>
            </a:endParaRPr>
          </a:p>
        </p:txBody>
      </p:sp>
      <p:graphicFrame>
        <p:nvGraphicFramePr>
          <p:cNvPr id="4" name="Content Placeholder 1">
            <a:extLst>
              <a:ext uri="{FF2B5EF4-FFF2-40B4-BE49-F238E27FC236}">
                <a16:creationId xmlns:a16="http://schemas.microsoft.com/office/drawing/2014/main" id="{F4D2495E-2CF0-7E4E-2BB7-6CD9FA3057D8}"/>
              </a:ext>
            </a:extLst>
          </p:cNvPr>
          <p:cNvGraphicFramePr/>
          <p:nvPr>
            <p:extLst>
              <p:ext uri="{D42A27DB-BD31-4B8C-83A1-F6EECF244321}">
                <p14:modId xmlns:p14="http://schemas.microsoft.com/office/powerpoint/2010/main" val="1979087106"/>
              </p:ext>
            </p:extLst>
          </p:nvPr>
        </p:nvGraphicFramePr>
        <p:xfrm>
          <a:off x="522521" y="780220"/>
          <a:ext cx="9017264" cy="461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3AF38E96-A0E4-4051-ACED-7E6FC5ED402A}"/>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343455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Diagram 2">
            <a:extLst>
              <a:ext uri="{FF2B5EF4-FFF2-40B4-BE49-F238E27FC236}">
                <a16:creationId xmlns:a16="http://schemas.microsoft.com/office/drawing/2014/main" id="{4B8921E3-9F1A-EBF1-1F06-66A4FE04BA93}"/>
              </a:ext>
            </a:extLst>
          </p:cNvPr>
          <p:cNvGraphicFramePr/>
          <p:nvPr>
            <p:extLst>
              <p:ext uri="{D42A27DB-BD31-4B8C-83A1-F6EECF244321}">
                <p14:modId xmlns:p14="http://schemas.microsoft.com/office/powerpoint/2010/main" val="2820765762"/>
              </p:ext>
            </p:extLst>
          </p:nvPr>
        </p:nvGraphicFramePr>
        <p:xfrm>
          <a:off x="512005" y="1291174"/>
          <a:ext cx="7831895" cy="503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FEEDA5DF-7EA7-C6A2-D87D-2447B93B3B52}"/>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dirty="0" err="1"/>
              <a:t>Nationale</a:t>
            </a:r>
            <a:r>
              <a:rPr lang="en-GB" sz="2700" b="1" dirty="0"/>
              <a:t> </a:t>
            </a:r>
            <a:r>
              <a:rPr lang="en-GB" sz="2700" b="1" dirty="0" err="1"/>
              <a:t>Kontaktstellen</a:t>
            </a:r>
            <a:endParaRPr lang="en-US" sz="2700" b="1" dirty="0">
              <a:solidFill>
                <a:srgbClr val="5F9127"/>
              </a:solidFill>
              <a:latin typeface="Century Gothic" panose="020B0502020202020204" pitchFamily="34" charset="0"/>
            </a:endParaRPr>
          </a:p>
        </p:txBody>
      </p:sp>
      <p:sp>
        <p:nvSpPr>
          <p:cNvPr id="6" name="TextBox 3">
            <a:extLst>
              <a:ext uri="{FF2B5EF4-FFF2-40B4-BE49-F238E27FC236}">
                <a16:creationId xmlns:a16="http://schemas.microsoft.com/office/drawing/2014/main" id="{4BF3F17B-AE17-4E25-8644-AAB331C21BD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21003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dirty="0" err="1"/>
              <a:t>Nationale</a:t>
            </a:r>
            <a:r>
              <a:rPr lang="en-GB" sz="2700" b="1" dirty="0"/>
              <a:t> </a:t>
            </a:r>
            <a:r>
              <a:rPr lang="en-GB" sz="2700" b="1" dirty="0" err="1"/>
              <a:t>Kontaktstellen</a:t>
            </a:r>
            <a:endParaRPr lang="en-US" sz="2700" b="1" dirty="0">
              <a:solidFill>
                <a:srgbClr val="5F9127"/>
              </a:solidFill>
              <a:latin typeface="Century Gothic" panose="020B0502020202020204" pitchFamily="34" charset="0"/>
            </a:endParaRPr>
          </a:p>
        </p:txBody>
      </p:sp>
      <p:graphicFrame>
        <p:nvGraphicFramePr>
          <p:cNvPr id="8" name="Content Placeholder 1">
            <a:extLst>
              <a:ext uri="{FF2B5EF4-FFF2-40B4-BE49-F238E27FC236}">
                <a16:creationId xmlns:a16="http://schemas.microsoft.com/office/drawing/2014/main" id="{C6E5A774-2ABF-C6A4-D297-F0957535CC22}"/>
              </a:ext>
            </a:extLst>
          </p:cNvPr>
          <p:cNvGraphicFramePr/>
          <p:nvPr>
            <p:extLst>
              <p:ext uri="{D42A27DB-BD31-4B8C-83A1-F6EECF244321}">
                <p14:modId xmlns:p14="http://schemas.microsoft.com/office/powerpoint/2010/main" val="605603957"/>
              </p:ext>
            </p:extLst>
          </p:nvPr>
        </p:nvGraphicFramePr>
        <p:xfrm>
          <a:off x="583056" y="1472044"/>
          <a:ext cx="8649979" cy="508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D47AF2F5-042E-415E-B90C-447CC389F01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37466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dirty="0" err="1"/>
              <a:t>Nationale</a:t>
            </a:r>
            <a:r>
              <a:rPr lang="en-GB" sz="2700" b="1" dirty="0"/>
              <a:t> </a:t>
            </a:r>
            <a:r>
              <a:rPr lang="en-GB" sz="2700" b="1" dirty="0" err="1"/>
              <a:t>Kontaktstellen</a:t>
            </a:r>
            <a:endParaRPr lang="en-US" sz="2700" b="1" dirty="0">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2900565707"/>
              </p:ext>
            </p:extLst>
          </p:nvPr>
        </p:nvGraphicFramePr>
        <p:xfrm>
          <a:off x="583056" y="1560640"/>
          <a:ext cx="9147797" cy="499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B843DE04-2D15-4173-8FBE-C89AB7FE26D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2554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394D3041-D59F-AA72-3D5F-864D8BC11741}"/>
              </a:ext>
            </a:extLst>
          </p:cNvPr>
          <p:cNvSpPr txBox="1">
            <a:spLocks/>
          </p:cNvSpPr>
          <p:nvPr/>
        </p:nvSpPr>
        <p:spPr>
          <a:xfrm>
            <a:off x="1217920" y="138547"/>
            <a:ext cx="8368565" cy="87792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sz="3200" b="1" dirty="0"/>
              <a:t>OECD-Leitsätze für multinationale Unternehmen</a:t>
            </a:r>
            <a:endParaRPr lang="en-US" sz="3200" b="1" dirty="0">
              <a:solidFill>
                <a:srgbClr val="5F9127"/>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563EB3FF-FA61-B3B5-3129-596132450AD7}"/>
              </a:ext>
            </a:extLst>
          </p:cNvPr>
          <p:cNvGraphicFramePr>
            <a:graphicFrameLocks noGrp="1"/>
          </p:cNvGraphicFramePr>
          <p:nvPr>
            <p:extLst>
              <p:ext uri="{D42A27DB-BD31-4B8C-83A1-F6EECF244321}">
                <p14:modId xmlns:p14="http://schemas.microsoft.com/office/powerpoint/2010/main" val="391040509"/>
              </p:ext>
            </p:extLst>
          </p:nvPr>
        </p:nvGraphicFramePr>
        <p:xfrm>
          <a:off x="609602" y="1397001"/>
          <a:ext cx="7095066" cy="5029200"/>
        </p:xfrm>
        <a:graphic>
          <a:graphicData uri="http://schemas.openxmlformats.org/drawingml/2006/table">
            <a:tbl>
              <a:tblPr firstRow="1" firstCol="1" bandRow="1">
                <a:effectLst>
                  <a:outerShdw blurRad="50800" dist="50800" dir="5400000" algn="ctr" rotWithShape="0">
                    <a:srgbClr val="E1F3F4"/>
                  </a:outerShdw>
                </a:effectLst>
                <a:tableStyleId>{2D5ABB26-0587-4C30-8999-92F81FD0307C}</a:tableStyleId>
              </a:tblPr>
              <a:tblGrid>
                <a:gridCol w="2365022">
                  <a:extLst>
                    <a:ext uri="{9D8B030D-6E8A-4147-A177-3AD203B41FA5}">
                      <a16:colId xmlns:a16="http://schemas.microsoft.com/office/drawing/2014/main" val="3513618145"/>
                    </a:ext>
                  </a:extLst>
                </a:gridCol>
                <a:gridCol w="2365022">
                  <a:extLst>
                    <a:ext uri="{9D8B030D-6E8A-4147-A177-3AD203B41FA5}">
                      <a16:colId xmlns:a16="http://schemas.microsoft.com/office/drawing/2014/main" val="3040858484"/>
                    </a:ext>
                  </a:extLst>
                </a:gridCol>
                <a:gridCol w="2365022">
                  <a:extLst>
                    <a:ext uri="{9D8B030D-6E8A-4147-A177-3AD203B41FA5}">
                      <a16:colId xmlns:a16="http://schemas.microsoft.com/office/drawing/2014/main" val="1563797703"/>
                    </a:ext>
                  </a:extLst>
                </a:gridCol>
              </a:tblGrid>
              <a:tr h="1676400">
                <a:tc>
                  <a:txBody>
                    <a:bodyPr/>
                    <a:lstStyle/>
                    <a:p>
                      <a:pPr algn="ctr">
                        <a:lnSpc>
                          <a:spcPct val="107000"/>
                        </a:lnSpc>
                        <a:spcAft>
                          <a:spcPts val="800"/>
                        </a:spcAft>
                      </a:pPr>
                      <a:r>
                        <a:rPr lang="de-DE" sz="1800" b="0" cap="none" spc="0" noProof="0">
                          <a:ln>
                            <a:noFill/>
                          </a:ln>
                          <a:solidFill>
                            <a:schemeClr val="tx1"/>
                          </a:solidFill>
                          <a:effectLst/>
                        </a:rPr>
                        <a:t>Offenlegung</a:t>
                      </a:r>
                      <a:endParaRPr lang="de-DE" sz="1800" b="0" cap="none" spc="0" noProof="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de-DE" sz="1800" b="0" cap="none" spc="0" noProof="0">
                          <a:ln>
                            <a:noFill/>
                          </a:ln>
                          <a:solidFill>
                            <a:schemeClr val="tx1"/>
                          </a:solidFill>
                          <a:effectLst/>
                        </a:rPr>
                        <a:t>Menschenrechte</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de-DE" sz="1800" b="0" cap="none" spc="0" noProof="0">
                          <a:ln>
                            <a:noFill/>
                          </a:ln>
                          <a:solidFill>
                            <a:schemeClr val="tx1"/>
                          </a:solidFill>
                          <a:effectLst/>
                        </a:rPr>
                        <a:t>Beschäftigung &amp; Arbeitsbeziehungen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2283475139"/>
                  </a:ext>
                </a:extLst>
              </a:tr>
              <a:tr h="1676400">
                <a:tc>
                  <a:txBody>
                    <a:bodyPr/>
                    <a:lstStyle/>
                    <a:p>
                      <a:pPr algn="ctr">
                        <a:lnSpc>
                          <a:spcPct val="107000"/>
                        </a:lnSpc>
                        <a:spcAft>
                          <a:spcPts val="800"/>
                        </a:spcAft>
                      </a:pPr>
                      <a:r>
                        <a:rPr lang="de-DE" sz="1800" b="0" cap="none" spc="0" noProof="0">
                          <a:ln>
                            <a:noFill/>
                          </a:ln>
                          <a:solidFill>
                            <a:schemeClr val="tx1"/>
                          </a:solidFill>
                          <a:effectLst/>
                        </a:rPr>
                        <a:t>Umwelt</a:t>
                      </a:r>
                      <a:endParaRPr lang="de-DE" sz="1800" b="0" cap="none" spc="0" noProof="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de-DE" sz="1800" b="0" cap="none" spc="0" noProof="0">
                          <a:ln>
                            <a:noFill/>
                          </a:ln>
                          <a:solidFill>
                            <a:schemeClr val="tx1"/>
                          </a:solidFill>
                          <a:effectLst/>
                        </a:rPr>
                        <a:t>Verbraucherinteressen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de-DE" sz="1800" b="0" cap="none" spc="0" noProof="0" dirty="0">
                          <a:ln>
                            <a:noFill/>
                          </a:ln>
                          <a:solidFill>
                            <a:schemeClr val="tx1"/>
                          </a:solidFill>
                          <a:effectLst/>
                        </a:rPr>
                        <a:t>Wissenschaft, Technologie und Innovation</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058926253"/>
                  </a:ext>
                </a:extLst>
              </a:tr>
              <a:tr h="1676400">
                <a:tc>
                  <a:txBody>
                    <a:bodyPr/>
                    <a:lstStyle/>
                    <a:p>
                      <a:pPr algn="ctr">
                        <a:lnSpc>
                          <a:spcPct val="107000"/>
                        </a:lnSpc>
                        <a:spcAft>
                          <a:spcPts val="800"/>
                        </a:spcAft>
                      </a:pPr>
                      <a:r>
                        <a:rPr lang="de-DE" sz="1800" b="0" cap="none" spc="0" dirty="0">
                          <a:ln>
                            <a:noFill/>
                          </a:ln>
                          <a:solidFill>
                            <a:schemeClr val="tx1"/>
                          </a:solidFill>
                          <a:effectLst/>
                        </a:rPr>
                        <a:t>Bekämpfung von Bestechung und anderen Formen der Korruption</a:t>
                      </a:r>
                      <a:endParaRPr lang="en-US" sz="1800" b="0" cap="none" spc="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de-DE" sz="1800" b="0" cap="none" spc="0" noProof="0">
                          <a:ln>
                            <a:noFill/>
                          </a:ln>
                          <a:solidFill>
                            <a:schemeClr val="tx1"/>
                          </a:solidFill>
                          <a:effectLst/>
                        </a:rPr>
                        <a:t>Besteuerung</a:t>
                      </a:r>
                      <a:endParaRPr lang="de-DE" sz="1800" b="0" cap="none" spc="0" noProof="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tc>
                  <a:txBody>
                    <a:bodyPr/>
                    <a:lstStyle/>
                    <a:p>
                      <a:pPr algn="ctr">
                        <a:lnSpc>
                          <a:spcPct val="107000"/>
                        </a:lnSpc>
                        <a:spcAft>
                          <a:spcPts val="800"/>
                        </a:spcAft>
                      </a:pPr>
                      <a:r>
                        <a:rPr lang="de-DE" sz="1800" b="0" cap="none" spc="0" noProof="0" dirty="0">
                          <a:ln>
                            <a:noFill/>
                          </a:ln>
                          <a:solidFill>
                            <a:schemeClr val="tx1"/>
                          </a:solidFill>
                          <a:effectLst/>
                        </a:rPr>
                        <a:t>Wettbewerb</a:t>
                      </a:r>
                      <a:endParaRPr lang="de-DE" sz="1800" b="0" cap="none" spc="0" noProof="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AE6E8"/>
                    </a:solidFill>
                  </a:tcPr>
                </a:tc>
                <a:extLst>
                  <a:ext uri="{0D108BD9-81ED-4DB2-BD59-A6C34878D82A}">
                    <a16:rowId xmlns:a16="http://schemas.microsoft.com/office/drawing/2014/main" val="363374063"/>
                  </a:ext>
                </a:extLst>
              </a:tr>
            </a:tbl>
          </a:graphicData>
        </a:graphic>
      </p:graphicFrame>
      <p:sp>
        <p:nvSpPr>
          <p:cNvPr id="4" name="TextBox 3">
            <a:extLst>
              <a:ext uri="{FF2B5EF4-FFF2-40B4-BE49-F238E27FC236}">
                <a16:creationId xmlns:a16="http://schemas.microsoft.com/office/drawing/2014/main" id="{D4D1AD2B-BB0A-A766-0764-245BA9DDE025}"/>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203221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CB174-FF38-3EBA-7A6C-CC0932333A06}"/>
              </a:ext>
            </a:extLst>
          </p:cNvPr>
          <p:cNvSpPr txBox="1">
            <a:spLocks/>
          </p:cNvSpPr>
          <p:nvPr/>
        </p:nvSpPr>
        <p:spPr>
          <a:xfrm>
            <a:off x="1297377" y="301337"/>
            <a:ext cx="8649980"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GB" sz="2700" b="1" dirty="0" err="1"/>
              <a:t>Nationale</a:t>
            </a:r>
            <a:r>
              <a:rPr lang="en-GB" sz="2700" b="1" dirty="0"/>
              <a:t> </a:t>
            </a:r>
            <a:r>
              <a:rPr lang="en-GB" sz="2700" b="1" dirty="0" err="1"/>
              <a:t>Kontaktstellen</a:t>
            </a:r>
            <a:endParaRPr lang="en-US" sz="2700" b="1" dirty="0">
              <a:solidFill>
                <a:srgbClr val="5F9127"/>
              </a:solidFill>
              <a:latin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A165985C-AEA6-2559-4AB5-01C6E85B2D72}"/>
              </a:ext>
            </a:extLst>
          </p:cNvPr>
          <p:cNvGraphicFramePr/>
          <p:nvPr>
            <p:extLst>
              <p:ext uri="{D42A27DB-BD31-4B8C-83A1-F6EECF244321}">
                <p14:modId xmlns:p14="http://schemas.microsoft.com/office/powerpoint/2010/main" val="1319519974"/>
              </p:ext>
            </p:extLst>
          </p:nvPr>
        </p:nvGraphicFramePr>
        <p:xfrm>
          <a:off x="568543" y="1484658"/>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FD0B23B9-22F0-4E78-9E6C-C4483B42FE69}"/>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41375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F549EBE2-3DDA-482F-9B9A-D36ABFD41186}"/>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pic>
        <p:nvPicPr>
          <p:cNvPr id="4" name="Grafik 3">
            <a:extLst>
              <a:ext uri="{FF2B5EF4-FFF2-40B4-BE49-F238E27FC236}">
                <a16:creationId xmlns:a16="http://schemas.microsoft.com/office/drawing/2014/main" id="{0E7E442C-7894-4845-B0DF-CB53965E4DAF}"/>
              </a:ext>
            </a:extLst>
          </p:cNvPr>
          <p:cNvPicPr>
            <a:picLocks noChangeAspect="1"/>
          </p:cNvPicPr>
          <p:nvPr/>
        </p:nvPicPr>
        <p:blipFill>
          <a:blip r:embed="rId3"/>
          <a:stretch>
            <a:fillRect/>
          </a:stretch>
        </p:blipFill>
        <p:spPr>
          <a:xfrm>
            <a:off x="685801" y="1607804"/>
            <a:ext cx="7628226" cy="4773901"/>
          </a:xfrm>
          <a:prstGeom prst="rect">
            <a:avLst/>
          </a:prstGeom>
        </p:spPr>
      </p:pic>
      <p:sp>
        <p:nvSpPr>
          <p:cNvPr id="11" name="Title 2">
            <a:extLst>
              <a:ext uri="{FF2B5EF4-FFF2-40B4-BE49-F238E27FC236}">
                <a16:creationId xmlns:a16="http://schemas.microsoft.com/office/drawing/2014/main" id="{4E3A6B37-5CA2-4030-8E54-7E9960BFBB4B}"/>
              </a:ext>
            </a:extLst>
          </p:cNvPr>
          <p:cNvSpPr txBox="1">
            <a:spLocks/>
          </p:cNvSpPr>
          <p:nvPr/>
        </p:nvSpPr>
        <p:spPr>
          <a:xfrm>
            <a:off x="1217920" y="138547"/>
            <a:ext cx="8368565" cy="877922"/>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sz="3200" b="1" dirty="0"/>
              <a:t>Due Diligence Prozess</a:t>
            </a:r>
            <a:endParaRPr lang="en-US" sz="3200" b="1" dirty="0">
              <a:solidFill>
                <a:srgbClr val="5F9127"/>
              </a:solidFill>
              <a:latin typeface="Century Gothic" panose="020B0502020202020204" pitchFamily="34" charset="0"/>
            </a:endParaRPr>
          </a:p>
        </p:txBody>
      </p:sp>
    </p:spTree>
    <p:extLst>
      <p:ext uri="{BB962C8B-B14F-4D97-AF65-F5344CB8AC3E}">
        <p14:creationId xmlns:p14="http://schemas.microsoft.com/office/powerpoint/2010/main" val="147856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139E21-8769-2323-A962-7ABA48DF3AFE}"/>
              </a:ext>
            </a:extLst>
          </p:cNvPr>
          <p:cNvSpPr txBox="1">
            <a:spLocks/>
          </p:cNvSpPr>
          <p:nvPr/>
        </p:nvSpPr>
        <p:spPr>
          <a:xfrm>
            <a:off x="1257300" y="-155913"/>
            <a:ext cx="7498773"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a:spcAft>
                <a:spcPts val="600"/>
              </a:spcAft>
            </a:pPr>
            <a:r>
              <a:rPr lang="en-US" sz="3200" b="1" dirty="0" err="1"/>
              <a:t>Prozess</a:t>
            </a:r>
            <a:r>
              <a:rPr lang="en-US" sz="3200" b="1" dirty="0"/>
              <a:t> der </a:t>
            </a:r>
            <a:r>
              <a:rPr lang="en-US" sz="3200" b="1" dirty="0" err="1"/>
              <a:t>gezielten</a:t>
            </a:r>
            <a:r>
              <a:rPr lang="en-US" sz="3200" b="1" dirty="0"/>
              <a:t> </a:t>
            </a:r>
            <a:r>
              <a:rPr lang="en-US" sz="3200" b="1" dirty="0" err="1"/>
              <a:t>Aktualisierung</a:t>
            </a:r>
            <a:endParaRPr lang="en-US" sz="3200" b="1" dirty="0"/>
          </a:p>
        </p:txBody>
      </p:sp>
      <p:sp>
        <p:nvSpPr>
          <p:cNvPr id="2" name="Text Placeholder 1">
            <a:extLst>
              <a:ext uri="{FF2B5EF4-FFF2-40B4-BE49-F238E27FC236}">
                <a16:creationId xmlns:a16="http://schemas.microsoft.com/office/drawing/2014/main" id="{F50F6E66-0DF5-DF1A-90F3-C63B82D99136}"/>
              </a:ext>
            </a:extLst>
          </p:cNvPr>
          <p:cNvSpPr>
            <a:spLocks noGrp="1"/>
          </p:cNvSpPr>
          <p:nvPr>
            <p:ph type="body" sz="quarter" idx="10"/>
          </p:nvPr>
        </p:nvSpPr>
        <p:spPr>
          <a:xfrm>
            <a:off x="333375" y="1457326"/>
            <a:ext cx="7067550" cy="4645362"/>
          </a:xfrm>
        </p:spPr>
        <p:txBody>
          <a:bodyPr vert="horz" lIns="91440" tIns="45720" rIns="91440" bIns="45720" rtlCol="0">
            <a:normAutofit/>
          </a:bodyPr>
          <a:lstStyle/>
          <a:p>
            <a:pPr marL="0" indent="0">
              <a:spcBef>
                <a:spcPts val="375"/>
              </a:spcBef>
              <a:spcAft>
                <a:spcPts val="375"/>
              </a:spcAft>
              <a:buNone/>
            </a:pPr>
            <a:r>
              <a:rPr lang="de-AT" sz="2400" dirty="0">
                <a:solidFill>
                  <a:prstClr val="black">
                    <a:hueOff val="0"/>
                    <a:satOff val="0"/>
                    <a:lumOff val="0"/>
                    <a:alphaOff val="0"/>
                  </a:prstClr>
                </a:solidFill>
                <a:latin typeface="Calibri" panose="020F0502020204030204"/>
              </a:rPr>
              <a:t>Die </a:t>
            </a:r>
            <a:r>
              <a:rPr lang="de-DE" sz="2400" dirty="0">
                <a:solidFill>
                  <a:prstClr val="black">
                    <a:hueOff val="0"/>
                    <a:satOff val="0"/>
                    <a:lumOff val="0"/>
                    <a:alphaOff val="0"/>
                  </a:prstClr>
                </a:solidFill>
                <a:latin typeface="Calibri" panose="020F0502020204030204"/>
              </a:rPr>
              <a:t>gezielte</a:t>
            </a:r>
            <a:r>
              <a:rPr lang="de-AT" sz="2400" dirty="0">
                <a:solidFill>
                  <a:prstClr val="black">
                    <a:hueOff val="0"/>
                    <a:satOff val="0"/>
                    <a:lumOff val="0"/>
                    <a:alphaOff val="0"/>
                  </a:prstClr>
                </a:solidFill>
                <a:latin typeface="Calibri" panose="020F0502020204030204"/>
              </a:rPr>
              <a:t> Aktualisierung erfolgte anhand der nachfolgenden von der OECD Arbeitsgruppe für verantwortungsvolles unternehmerisches Handeln festgelegten Parameter: </a:t>
            </a:r>
          </a:p>
          <a:p>
            <a:pPr lvl="1">
              <a:spcBef>
                <a:spcPts val="375"/>
              </a:spcBef>
              <a:spcAft>
                <a:spcPts val="375"/>
              </a:spcAft>
            </a:pPr>
            <a:r>
              <a:rPr lang="de-DE" sz="1700" dirty="0">
                <a:solidFill>
                  <a:prstClr val="black">
                    <a:hueOff val="0"/>
                    <a:satOff val="0"/>
                    <a:lumOff val="0"/>
                    <a:alphaOff val="0"/>
                  </a:prstClr>
                </a:solidFill>
                <a:latin typeface="Calibri" panose="020F0502020204030204"/>
              </a:rPr>
              <a:t>keine</a:t>
            </a:r>
            <a:r>
              <a:rPr lang="de-AT" sz="1700" dirty="0">
                <a:solidFill>
                  <a:prstClr val="black">
                    <a:hueOff val="0"/>
                    <a:satOff val="0"/>
                    <a:lumOff val="0"/>
                    <a:alphaOff val="0"/>
                  </a:prstClr>
                </a:solidFill>
                <a:latin typeface="Calibri" panose="020F0502020204030204"/>
              </a:rPr>
              <a:t> umfassende Überarbeitung der Leitsätze oder vollständige Neuformulierung der bestehenden Kapitel; </a:t>
            </a:r>
            <a:endParaRPr lang="en-US" sz="1700" dirty="0">
              <a:solidFill>
                <a:prstClr val="black">
                  <a:hueOff val="0"/>
                  <a:satOff val="0"/>
                  <a:lumOff val="0"/>
                  <a:alphaOff val="0"/>
                </a:prstClr>
              </a:solidFill>
              <a:latin typeface="Calibri" panose="020F0502020204030204"/>
            </a:endParaRPr>
          </a:p>
          <a:p>
            <a:pPr lvl="1">
              <a:spcBef>
                <a:spcPts val="375"/>
              </a:spcBef>
              <a:spcAft>
                <a:spcPts val="375"/>
              </a:spcAft>
            </a:pPr>
            <a:r>
              <a:rPr lang="de-DE" sz="1700" dirty="0">
                <a:solidFill>
                  <a:prstClr val="black">
                    <a:hueOff val="0"/>
                    <a:satOff val="0"/>
                    <a:lumOff val="0"/>
                    <a:alphaOff val="0"/>
                  </a:prstClr>
                </a:solidFill>
                <a:latin typeface="Calibri" panose="020F0502020204030204"/>
              </a:rPr>
              <a:t>basierend</a:t>
            </a:r>
            <a:r>
              <a:rPr lang="en-US" sz="1700" dirty="0">
                <a:solidFill>
                  <a:prstClr val="black">
                    <a:hueOff val="0"/>
                    <a:satOff val="0"/>
                    <a:lumOff val="0"/>
                    <a:alphaOff val="0"/>
                  </a:prstClr>
                </a:solidFill>
                <a:latin typeface="Calibri" panose="020F0502020204030204"/>
              </a:rPr>
              <a:t> auf der </a:t>
            </a:r>
            <a:r>
              <a:rPr lang="de-AT" sz="1700" dirty="0">
                <a:solidFill>
                  <a:prstClr val="black">
                    <a:hueOff val="0"/>
                    <a:satOff val="0"/>
                    <a:lumOff val="0"/>
                    <a:alphaOff val="0"/>
                  </a:prstClr>
                </a:solidFill>
                <a:latin typeface="Calibri" panose="020F0502020204030204"/>
              </a:rPr>
              <a:t>vorangegangenen </a:t>
            </a:r>
            <a:r>
              <a:rPr lang="de-AT" sz="1700" dirty="0">
                <a:solidFill>
                  <a:prstClr val="black">
                    <a:hueOff val="0"/>
                    <a:satOff val="0"/>
                    <a:lumOff val="0"/>
                    <a:alphaOff val="0"/>
                  </a:prstClr>
                </a:solidFill>
                <a:latin typeface="Calibri" panose="020F0502020204030204"/>
                <a:hlinkClick r:id="rId3">
                  <a:extLst>
                    <a:ext uri="{A12FA001-AC4F-418D-AE19-62706E023703}">
                      <ahyp:hlinkClr xmlns:ahyp="http://schemas.microsoft.com/office/drawing/2018/hyperlinkcolor" val="tx"/>
                    </a:ext>
                  </a:extLst>
                </a:hlinkClick>
              </a:rPr>
              <a:t>Bestandsaufnahme</a:t>
            </a:r>
            <a:r>
              <a:rPr lang="de-AT" sz="1700" dirty="0">
                <a:solidFill>
                  <a:prstClr val="black">
                    <a:hueOff val="0"/>
                    <a:satOff val="0"/>
                    <a:lumOff val="0"/>
                    <a:alphaOff val="0"/>
                  </a:prstClr>
                </a:solidFill>
                <a:latin typeface="Calibri" panose="020F0502020204030204"/>
              </a:rPr>
              <a:t> und im Einklang mit bestehendem Verständnis und Praxis der Teilnehmerstaaten; </a:t>
            </a:r>
          </a:p>
          <a:p>
            <a:pPr lvl="1">
              <a:spcBef>
                <a:spcPts val="375"/>
              </a:spcBef>
              <a:spcAft>
                <a:spcPts val="375"/>
              </a:spcAft>
            </a:pPr>
            <a:r>
              <a:rPr lang="de-AT" sz="1700" dirty="0">
                <a:solidFill>
                  <a:prstClr val="black">
                    <a:hueOff val="0"/>
                    <a:satOff val="0"/>
                    <a:lumOff val="0"/>
                    <a:alphaOff val="0"/>
                  </a:prstClr>
                </a:solidFill>
                <a:latin typeface="Calibri" panose="020F0502020204030204"/>
              </a:rPr>
              <a:t>i</a:t>
            </a:r>
            <a:r>
              <a:rPr lang="en-US" sz="1700" dirty="0">
                <a:solidFill>
                  <a:prstClr val="black">
                    <a:hueOff val="0"/>
                    <a:satOff val="0"/>
                    <a:lumOff val="0"/>
                    <a:alphaOff val="0"/>
                  </a:prstClr>
                </a:solidFill>
                <a:latin typeface="Calibri" panose="020F0502020204030204"/>
              </a:rPr>
              <a:t>m </a:t>
            </a:r>
            <a:r>
              <a:rPr lang="de-DE" sz="1700" dirty="0">
                <a:solidFill>
                  <a:prstClr val="black">
                    <a:hueOff val="0"/>
                    <a:satOff val="0"/>
                    <a:lumOff val="0"/>
                    <a:alphaOff val="0"/>
                  </a:prstClr>
                </a:solidFill>
                <a:latin typeface="Calibri" panose="020F0502020204030204"/>
              </a:rPr>
              <a:t>Einklang mit folgenden Kriterien: </a:t>
            </a:r>
            <a:r>
              <a:rPr lang="en-US" sz="1700" dirty="0">
                <a:solidFill>
                  <a:prstClr val="black">
                    <a:hueOff val="0"/>
                    <a:satOff val="0"/>
                    <a:lumOff val="0"/>
                    <a:alphaOff val="0"/>
                  </a:prstClr>
                </a:solidFill>
                <a:latin typeface="Calibri" panose="020F0502020204030204"/>
              </a:rPr>
              <a:t>(i) </a:t>
            </a:r>
            <a:r>
              <a:rPr lang="de-DE" sz="1700" dirty="0">
                <a:solidFill>
                  <a:prstClr val="black">
                    <a:hueOff val="0"/>
                    <a:satOff val="0"/>
                    <a:lumOff val="0"/>
                    <a:alphaOff val="0"/>
                  </a:prstClr>
                </a:solidFill>
                <a:latin typeface="Calibri" panose="020F0502020204030204"/>
              </a:rPr>
              <a:t>Übereinstimmung</a:t>
            </a:r>
            <a:r>
              <a:rPr lang="de-AT" sz="1700" dirty="0">
                <a:solidFill>
                  <a:prstClr val="black">
                    <a:hueOff val="0"/>
                    <a:satOff val="0"/>
                    <a:lumOff val="0"/>
                    <a:alphaOff val="0"/>
                  </a:prstClr>
                </a:solidFill>
                <a:latin typeface="Calibri" panose="020F0502020204030204"/>
              </a:rPr>
              <a:t> mit den Prioritäten und Standards der OECD; (ii) </a:t>
            </a:r>
            <a:r>
              <a:rPr lang="de-DE" sz="1700" dirty="0">
                <a:solidFill>
                  <a:prstClr val="black">
                    <a:hueOff val="0"/>
                    <a:satOff val="0"/>
                    <a:lumOff val="0"/>
                    <a:alphaOff val="0"/>
                  </a:prstClr>
                </a:solidFill>
                <a:latin typeface="Calibri" panose="020F0502020204030204"/>
              </a:rPr>
              <a:t>Stärkung</a:t>
            </a:r>
            <a:r>
              <a:rPr lang="de-AT" sz="1700" dirty="0">
                <a:solidFill>
                  <a:prstClr val="black">
                    <a:hueOff val="0"/>
                    <a:satOff val="0"/>
                    <a:lumOff val="0"/>
                    <a:alphaOff val="0"/>
                  </a:prstClr>
                </a:solidFill>
                <a:latin typeface="Calibri" panose="020F0502020204030204"/>
              </a:rPr>
              <a:t> der Führungsrolle der OECD im Bereich verantwortungsvolles unternehmerisches Handeln; (iii) </a:t>
            </a:r>
            <a:r>
              <a:rPr lang="de-DE" sz="1700" dirty="0">
                <a:solidFill>
                  <a:prstClr val="black">
                    <a:hueOff val="0"/>
                    <a:satOff val="0"/>
                    <a:lumOff val="0"/>
                    <a:alphaOff val="0"/>
                  </a:prstClr>
                </a:solidFill>
                <a:latin typeface="Calibri" panose="020F0502020204030204"/>
              </a:rPr>
              <a:t>Aufbau</a:t>
            </a:r>
            <a:r>
              <a:rPr lang="de-AT" sz="1700" dirty="0">
                <a:solidFill>
                  <a:prstClr val="black">
                    <a:hueOff val="0"/>
                    <a:satOff val="0"/>
                    <a:lumOff val="0"/>
                    <a:alphaOff val="0"/>
                  </a:prstClr>
                </a:solidFill>
                <a:latin typeface="Calibri" panose="020F0502020204030204"/>
              </a:rPr>
              <a:t> auf Errungenschaften und </a:t>
            </a:r>
            <a:r>
              <a:rPr lang="de-DE" sz="1700" dirty="0">
                <a:solidFill>
                  <a:prstClr val="black">
                    <a:hueOff val="0"/>
                    <a:satOff val="0"/>
                    <a:lumOff val="0"/>
                    <a:alphaOff val="0"/>
                  </a:prstClr>
                </a:solidFill>
                <a:latin typeface="Calibri" panose="020F0502020204030204"/>
              </a:rPr>
              <a:t>Stärken</a:t>
            </a:r>
            <a:r>
              <a:rPr lang="de-AT" sz="1700" dirty="0">
                <a:solidFill>
                  <a:prstClr val="black">
                    <a:hueOff val="0"/>
                    <a:satOff val="0"/>
                    <a:lumOff val="0"/>
                    <a:alphaOff val="0"/>
                  </a:prstClr>
                </a:solidFill>
                <a:latin typeface="Calibri" panose="020F0502020204030204"/>
              </a:rPr>
              <a:t>; (iv) </a:t>
            </a:r>
            <a:r>
              <a:rPr lang="de-DE" sz="1700" dirty="0">
                <a:solidFill>
                  <a:prstClr val="black">
                    <a:hueOff val="0"/>
                    <a:satOff val="0"/>
                    <a:lumOff val="0"/>
                    <a:alphaOff val="0"/>
                  </a:prstClr>
                </a:solidFill>
                <a:latin typeface="Calibri" panose="020F0502020204030204"/>
              </a:rPr>
              <a:t>Sicherstellung</a:t>
            </a:r>
            <a:r>
              <a:rPr lang="de-AT" sz="1700" dirty="0">
                <a:solidFill>
                  <a:prstClr val="black">
                    <a:hueOff val="0"/>
                    <a:satOff val="0"/>
                    <a:lumOff val="0"/>
                    <a:alphaOff val="0"/>
                  </a:prstClr>
                </a:solidFill>
                <a:latin typeface="Calibri" panose="020F0502020204030204"/>
              </a:rPr>
              <a:t> von Fokussierung und Verhältnismäßigkeit</a:t>
            </a:r>
            <a:endParaRPr lang="en-US" sz="1700" dirty="0">
              <a:solidFill>
                <a:prstClr val="black">
                  <a:hueOff val="0"/>
                  <a:satOff val="0"/>
                  <a:lumOff val="0"/>
                  <a:alphaOff val="0"/>
                </a:prstClr>
              </a:solidFill>
              <a:latin typeface="Calibri" panose="020F0502020204030204"/>
            </a:endParaRPr>
          </a:p>
        </p:txBody>
      </p:sp>
      <p:pic>
        <p:nvPicPr>
          <p:cNvPr id="5" name="Picture 2">
            <a:extLst>
              <a:ext uri="{FF2B5EF4-FFF2-40B4-BE49-F238E27FC236}">
                <a16:creationId xmlns:a16="http://schemas.microsoft.com/office/drawing/2014/main" id="{3493EA3F-0D00-6CDC-FA3D-ACA6DDAC7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7345" y="609600"/>
            <a:ext cx="3983719" cy="563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3">
            <a:extLst>
              <a:ext uri="{FF2B5EF4-FFF2-40B4-BE49-F238E27FC236}">
                <a16:creationId xmlns:a16="http://schemas.microsoft.com/office/drawing/2014/main" id="{432D5538-4689-4DDE-B855-E1C2149EBB97}"/>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416270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EAADFF-DAEB-4B93-112E-25BE12B69B2F}"/>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000" b="1" dirty="0" err="1"/>
              <a:t>Zentrale</a:t>
            </a:r>
            <a:r>
              <a:rPr lang="en-GB" sz="3000" b="1" dirty="0"/>
              <a:t> </a:t>
            </a:r>
            <a:r>
              <a:rPr lang="en-GB" sz="3000" b="1" dirty="0" err="1"/>
              <a:t>Aspekte</a:t>
            </a:r>
            <a:r>
              <a:rPr lang="en-GB" sz="3000" b="1" dirty="0"/>
              <a:t> der </a:t>
            </a:r>
            <a:r>
              <a:rPr lang="en-GB" sz="3000" b="1" dirty="0" err="1"/>
              <a:t>Aktualisierung</a:t>
            </a:r>
            <a:endParaRPr lang="en-US" sz="3000" b="1" dirty="0">
              <a:solidFill>
                <a:srgbClr val="5F9127"/>
              </a:solidFill>
              <a:latin typeface="Century Gothic" panose="020B0502020202020204" pitchFamily="34" charset="0"/>
            </a:endParaRPr>
          </a:p>
        </p:txBody>
      </p:sp>
      <p:graphicFrame>
        <p:nvGraphicFramePr>
          <p:cNvPr id="5" name="Text Placeholder 1">
            <a:extLst>
              <a:ext uri="{FF2B5EF4-FFF2-40B4-BE49-F238E27FC236}">
                <a16:creationId xmlns:a16="http://schemas.microsoft.com/office/drawing/2014/main" id="{C4D2AD2A-AD14-11F6-75FC-63BE05B59E39}"/>
              </a:ext>
            </a:extLst>
          </p:cNvPr>
          <p:cNvGraphicFramePr/>
          <p:nvPr>
            <p:extLst>
              <p:ext uri="{D42A27DB-BD31-4B8C-83A1-F6EECF244321}">
                <p14:modId xmlns:p14="http://schemas.microsoft.com/office/powerpoint/2010/main" val="2533111253"/>
              </p:ext>
            </p:extLst>
          </p:nvPr>
        </p:nvGraphicFramePr>
        <p:xfrm>
          <a:off x="139556" y="910719"/>
          <a:ext cx="8921318" cy="577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3">
            <a:extLst>
              <a:ext uri="{FF2B5EF4-FFF2-40B4-BE49-F238E27FC236}">
                <a16:creationId xmlns:a16="http://schemas.microsoft.com/office/drawing/2014/main" id="{0E46B768-9CA1-4AC6-A6B5-09EFB13682F3}"/>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86234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4EBBFF-D478-C9B6-10A7-6A165C6879BA}"/>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3400" b="1" dirty="0" err="1"/>
              <a:t>Vorwort</a:t>
            </a:r>
            <a:endParaRPr lang="en-US" sz="3400" b="1" dirty="0">
              <a:solidFill>
                <a:srgbClr val="5F9127"/>
              </a:solidFill>
              <a:latin typeface="Century Gothic" panose="020B0502020202020204" pitchFamily="34" charset="0"/>
            </a:endParaRPr>
          </a:p>
        </p:txBody>
      </p:sp>
      <p:graphicFrame>
        <p:nvGraphicFramePr>
          <p:cNvPr id="9" name="Content Placeholder 1">
            <a:extLst>
              <a:ext uri="{FF2B5EF4-FFF2-40B4-BE49-F238E27FC236}">
                <a16:creationId xmlns:a16="http://schemas.microsoft.com/office/drawing/2014/main" id="{6ECEE8B8-B52C-285B-CE04-F914E4C14E63}"/>
              </a:ext>
            </a:extLst>
          </p:cNvPr>
          <p:cNvGraphicFramePr/>
          <p:nvPr>
            <p:extLst>
              <p:ext uri="{D42A27DB-BD31-4B8C-83A1-F6EECF244321}">
                <p14:modId xmlns:p14="http://schemas.microsoft.com/office/powerpoint/2010/main" val="3280257621"/>
              </p:ext>
            </p:extLst>
          </p:nvPr>
        </p:nvGraphicFramePr>
        <p:xfrm>
          <a:off x="527019" y="1761325"/>
          <a:ext cx="8671572" cy="4270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8E4D6402-ED04-438A-B832-7B9357F8AE3E}"/>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17783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D5341-6928-05D6-2464-522E9904138E}"/>
              </a:ext>
            </a:extLst>
          </p:cNvPr>
          <p:cNvSpPr txBox="1">
            <a:spLocks/>
          </p:cNvSpPr>
          <p:nvPr/>
        </p:nvSpPr>
        <p:spPr>
          <a:xfrm>
            <a:off x="1314902" y="225355"/>
            <a:ext cx="8786028"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de-DE" sz="2800" b="1" dirty="0"/>
              <a:t>Kapitel I &amp; II: Begriffe und Grundsätze; Allgemeine Grundsätze</a:t>
            </a:r>
            <a:endParaRPr lang="en-US" sz="2800" b="1" dirty="0">
              <a:solidFill>
                <a:srgbClr val="5F9127"/>
              </a:solidFill>
              <a:latin typeface="Century Gothic" panose="020B0502020202020204" pitchFamily="34" charset="0"/>
            </a:endParaRPr>
          </a:p>
        </p:txBody>
      </p:sp>
      <p:graphicFrame>
        <p:nvGraphicFramePr>
          <p:cNvPr id="6" name="Content Placeholder 1">
            <a:extLst>
              <a:ext uri="{FF2B5EF4-FFF2-40B4-BE49-F238E27FC236}">
                <a16:creationId xmlns:a16="http://schemas.microsoft.com/office/drawing/2014/main" id="{39425F98-F8EC-28EB-36C0-B43E518E652E}"/>
              </a:ext>
            </a:extLst>
          </p:cNvPr>
          <p:cNvGraphicFramePr/>
          <p:nvPr>
            <p:extLst>
              <p:ext uri="{D42A27DB-BD31-4B8C-83A1-F6EECF244321}">
                <p14:modId xmlns:p14="http://schemas.microsoft.com/office/powerpoint/2010/main" val="1050137181"/>
              </p:ext>
            </p:extLst>
          </p:nvPr>
        </p:nvGraphicFramePr>
        <p:xfrm>
          <a:off x="583057" y="1351090"/>
          <a:ext cx="8888490" cy="507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3">
            <a:extLst>
              <a:ext uri="{FF2B5EF4-FFF2-40B4-BE49-F238E27FC236}">
                <a16:creationId xmlns:a16="http://schemas.microsoft.com/office/drawing/2014/main" id="{31C45BA7-5AA1-430F-ACFA-E88748A54619}"/>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273325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06FDE2-65A1-539F-ADB4-DE57A4D143E6}"/>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dirty="0" err="1"/>
              <a:t>Kapitel</a:t>
            </a:r>
            <a:r>
              <a:rPr lang="en-GB" sz="2800" b="1" dirty="0"/>
              <a:t> III: </a:t>
            </a:r>
            <a:r>
              <a:rPr lang="en-GB" sz="2800" b="1" dirty="0" err="1"/>
              <a:t>Offenlegung</a:t>
            </a:r>
            <a:r>
              <a:rPr lang="en-GB" sz="2800" b="1" dirty="0"/>
              <a:t> von </a:t>
            </a:r>
            <a:r>
              <a:rPr lang="en-GB" sz="2800" b="1" dirty="0" err="1"/>
              <a:t>Informationen</a:t>
            </a:r>
            <a:endParaRPr lang="en-US" sz="2800" b="1" dirty="0">
              <a:solidFill>
                <a:srgbClr val="5F9127"/>
              </a:solidFill>
              <a:latin typeface="Century Gothic" panose="020B0502020202020204" pitchFamily="34" charset="0"/>
            </a:endParaRPr>
          </a:p>
        </p:txBody>
      </p:sp>
      <p:graphicFrame>
        <p:nvGraphicFramePr>
          <p:cNvPr id="5" name="Content Placeholder 1">
            <a:extLst>
              <a:ext uri="{FF2B5EF4-FFF2-40B4-BE49-F238E27FC236}">
                <a16:creationId xmlns:a16="http://schemas.microsoft.com/office/drawing/2014/main" id="{F7FACF02-55CC-9822-D5AA-2C79C5252B01}"/>
              </a:ext>
            </a:extLst>
          </p:cNvPr>
          <p:cNvGraphicFramePr/>
          <p:nvPr>
            <p:extLst>
              <p:ext uri="{D42A27DB-BD31-4B8C-83A1-F6EECF244321}">
                <p14:modId xmlns:p14="http://schemas.microsoft.com/office/powerpoint/2010/main" val="3901025323"/>
              </p:ext>
            </p:extLst>
          </p:nvPr>
        </p:nvGraphicFramePr>
        <p:xfrm>
          <a:off x="430242" y="1638651"/>
          <a:ext cx="8850235" cy="414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3">
            <a:extLst>
              <a:ext uri="{FF2B5EF4-FFF2-40B4-BE49-F238E27FC236}">
                <a16:creationId xmlns:a16="http://schemas.microsoft.com/office/drawing/2014/main" id="{9ECCD6FB-F5C4-4B44-98C8-587B031F6BF1}"/>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289456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DFD9E233-5564-1BFE-D324-D4D7D6661F9A}"/>
              </a:ext>
            </a:extLst>
          </p:cNvPr>
          <p:cNvGraphicFramePr/>
          <p:nvPr>
            <p:extLst>
              <p:ext uri="{D42A27DB-BD31-4B8C-83A1-F6EECF244321}">
                <p14:modId xmlns:p14="http://schemas.microsoft.com/office/powerpoint/2010/main" val="3171860203"/>
              </p:ext>
            </p:extLst>
          </p:nvPr>
        </p:nvGraphicFramePr>
        <p:xfrm>
          <a:off x="475063" y="1084448"/>
          <a:ext cx="8900949" cy="449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A91080DF-6DE3-6F64-A1B8-E785355FF0DC}"/>
              </a:ext>
            </a:extLst>
          </p:cNvPr>
          <p:cNvSpPr txBox="1">
            <a:spLocks/>
          </p:cNvSpPr>
          <p:nvPr/>
        </p:nvSpPr>
        <p:spPr>
          <a:xfrm>
            <a:off x="1314902" y="225355"/>
            <a:ext cx="8368565" cy="457198"/>
          </a:xfrm>
          <a:prstGeom prst="rect">
            <a:avLst/>
          </a:prstGeom>
        </p:spPr>
        <p:txBody>
          <a:bodyP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r>
              <a:rPr lang="en-GB" sz="2800" b="1" dirty="0" err="1"/>
              <a:t>Kapitel</a:t>
            </a:r>
            <a:r>
              <a:rPr lang="en-GB" sz="2800" b="1" dirty="0"/>
              <a:t> IV: </a:t>
            </a:r>
            <a:r>
              <a:rPr lang="en-GB" sz="2800" b="1" dirty="0" err="1"/>
              <a:t>Menschenrechte</a:t>
            </a:r>
            <a:endParaRPr lang="en-US" sz="2800" b="1" dirty="0">
              <a:solidFill>
                <a:srgbClr val="5F9127"/>
              </a:solidFill>
              <a:latin typeface="Century Gothic" panose="020B0502020202020204" pitchFamily="34" charset="0"/>
            </a:endParaRPr>
          </a:p>
        </p:txBody>
      </p:sp>
      <p:sp>
        <p:nvSpPr>
          <p:cNvPr id="7" name="TextBox 3">
            <a:extLst>
              <a:ext uri="{FF2B5EF4-FFF2-40B4-BE49-F238E27FC236}">
                <a16:creationId xmlns:a16="http://schemas.microsoft.com/office/drawing/2014/main" id="{37FE463A-C9EA-4883-9BFD-EED2558DDAFB}"/>
              </a:ext>
            </a:extLst>
          </p:cNvPr>
          <p:cNvSpPr txBox="1"/>
          <p:nvPr/>
        </p:nvSpPr>
        <p:spPr>
          <a:xfrm>
            <a:off x="9586485" y="6056869"/>
            <a:ext cx="2605515" cy="369332"/>
          </a:xfrm>
          <a:prstGeom prst="rect">
            <a:avLst/>
          </a:prstGeom>
          <a:solidFill>
            <a:schemeClr val="bg1"/>
          </a:solidFill>
        </p:spPr>
        <p:txBody>
          <a:bodyPr wrap="square">
            <a:spAutoFit/>
          </a:bodyPr>
          <a:lstStyle/>
          <a:p>
            <a:pPr algn="ctr"/>
            <a:r>
              <a:rPr lang="en-GB" dirty="0">
                <a:latin typeface="Calibri" panose="020F0502020204030204" pitchFamily="34" charset="0"/>
              </a:rPr>
              <a:t>Details in den </a:t>
            </a:r>
            <a:r>
              <a:rPr lang="en-GB" dirty="0" err="1">
                <a:latin typeface="Calibri" panose="020F0502020204030204" pitchFamily="34" charset="0"/>
              </a:rPr>
              <a:t>Notizen</a:t>
            </a:r>
            <a:endParaRPr lang="en-US" dirty="0"/>
          </a:p>
        </p:txBody>
      </p:sp>
    </p:spTree>
    <p:extLst>
      <p:ext uri="{BB962C8B-B14F-4D97-AF65-F5344CB8AC3E}">
        <p14:creationId xmlns:p14="http://schemas.microsoft.com/office/powerpoint/2010/main" val="4128115348"/>
      </p:ext>
    </p:extLst>
  </p:cSld>
  <p:clrMapOvr>
    <a:masterClrMapping/>
  </p:clrMapOvr>
</p:sld>
</file>

<file path=ppt/theme/theme1.xml><?xml version="1.0" encoding="utf-8"?>
<a:theme xmlns:a="http://schemas.openxmlformats.org/drawingml/2006/main" name="Office Theme">
  <a:themeElements>
    <a:clrScheme name="OECD-Black">
      <a:dk1>
        <a:sysClr val="windowText" lastClr="000000"/>
      </a:dk1>
      <a:lt1>
        <a:sysClr val="window" lastClr="FFFFFF"/>
      </a:lt1>
      <a:dk2>
        <a:srgbClr val="3F3F3F"/>
      </a:dk2>
      <a:lt2>
        <a:srgbClr val="EEECE1"/>
      </a:lt2>
      <a:accent1>
        <a:srgbClr val="000000"/>
      </a:accent1>
      <a:accent2>
        <a:srgbClr val="FFFFFF"/>
      </a:accent2>
      <a:accent3>
        <a:srgbClr val="EEECE1"/>
      </a:accent3>
      <a:accent4>
        <a:srgbClr val="448114"/>
      </a:accent4>
      <a:accent5>
        <a:srgbClr val="000000"/>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6380</Words>
  <Application>Microsoft Office PowerPoint</Application>
  <PresentationFormat>Breitbild</PresentationFormat>
  <Paragraphs>317</Paragraphs>
  <Slides>20</Slides>
  <Notes>20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20</vt:i4>
      </vt:variant>
    </vt:vector>
  </HeadingPairs>
  <TitlesOfParts>
    <vt:vector size="31" baseType="lpstr">
      <vt:lpstr>Arial</vt:lpstr>
      <vt:lpstr>Arial Narrow</vt:lpstr>
      <vt:lpstr>Calibri</vt:lpstr>
      <vt:lpstr>Calibri Light</vt:lpstr>
      <vt:lpstr>Century Gothic</vt:lpstr>
      <vt:lpstr>Courier New</vt:lpstr>
      <vt:lpstr>Dotum</vt:lpstr>
      <vt:lpstr>Söhne</vt:lpstr>
      <vt:lpstr>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cp:revision>
  <dcterms:created xsi:type="dcterms:W3CDTF">2023-06-05T08:29:20Z</dcterms:created>
  <dcterms:modified xsi:type="dcterms:W3CDTF">2023-08-28T14:21:54Z</dcterms:modified>
</cp:coreProperties>
</file>